
<file path=[Content_Types].xml><?xml version="1.0" encoding="utf-8"?>
<Types xmlns="http://schemas.openxmlformats.org/package/2006/content-types"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92" r:id="rId1"/>
    <p:sldMasterId id="2147483693" r:id="rId2"/>
    <p:sldMasterId id="2147483695" r:id="rId3"/>
  </p:sldMasterIdLst>
  <p:notesMasterIdLst>
    <p:notesMasterId r:id="rId32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308" r:id="rId12"/>
    <p:sldId id="265" r:id="rId13"/>
    <p:sldId id="266" r:id="rId14"/>
    <p:sldId id="267" r:id="rId15"/>
    <p:sldId id="309" r:id="rId16"/>
    <p:sldId id="269" r:id="rId17"/>
    <p:sldId id="270" r:id="rId18"/>
    <p:sldId id="271" r:id="rId19"/>
    <p:sldId id="310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311" r:id="rId29"/>
    <p:sldId id="282" r:id="rId30"/>
    <p:sldId id="305" r:id="rId31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AF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06" autoAdjust="0"/>
    <p:restoredTop sz="94660"/>
  </p:normalViewPr>
  <p:slideViewPr>
    <p:cSldViewPr snapToGrid="0">
      <p:cViewPr varScale="1">
        <p:scale>
          <a:sx n="143" d="100"/>
          <a:sy n="143" d="100"/>
        </p:scale>
        <p:origin x="690" y="10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theme" Target="theme/theme1.xml"/><Relationship Id="rId8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38a32df617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g238a32df61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238d20a315c_1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3" name="Google Shape;293;g238d20a315c_10_7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g238d20a315c_10_7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237508970dd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237508970dd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238c8f0f20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238c8f0f20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38a32df617_0_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g238a32df617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107558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21d3a947f8d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21d3a947f8d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21d3a947f8d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21d3a947f8d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21d3a947f8d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21d3a947f8d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38a32df617_0_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g238a32df617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965280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237508970dd_2_1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g237508970dd_2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238d20a315c_5_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g238d20a315c_5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38a32df617_0_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g238a32df617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238d20a315c_14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" name="Google Shape;436;g238d20a315c_1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238dc4d172d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" name="Google Shape;456;g238dc4d172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238dc4d172d_0_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4" name="Google Shape;474;g238dc4d172d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238dc4d172d_0_4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7" name="Google Shape;487;g238dc4d172d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238dc4d172d_0_5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7" name="Google Shape;497;g238dc4d172d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238dc4d172d_0_8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" name="Google Shape;507;g238dc4d172d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38a32df617_0_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g238a32df617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5281448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238dc4d172d_4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" name="Google Shape;524;g238dc4d172d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Google Shape;1128;g237508970dd_2_66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9" name="Google Shape;1129;g237508970dd_2_6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238a32df617_0_8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g238a32df617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38dc4d172d_1_4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 of sephora’s website</a:t>
            </a:r>
            <a:endParaRPr/>
          </a:p>
        </p:txBody>
      </p:sp>
      <p:sp>
        <p:nvSpPr>
          <p:cNvPr id="207" name="Google Shape;207;g238dc4d172d_1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238a32df617_0_1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g238a32df617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238a32df617_0_1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g238a32df617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238a32df617_0_1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g238a32df617_0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238dc4d172d_1_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g238dc4d172d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38a32df617_0_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g238a32df617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734498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moban/" TargetMode="External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标题幻灯片" type="title">
  <p:cSld name="TITLE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仅标题" type="titleOnly">
  <p:cSld name="TITLE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5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  <a:defRPr sz="3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自定义版式">
  <p:cSld name="自定义版式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6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  <a:defRPr sz="3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自定义版式">
  <p:cSld name="1_自定义版式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7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  <a:defRPr sz="3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自定义版式">
  <p:cSld name="2_自定义版式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8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  <a:defRPr sz="3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自定义版式">
  <p:cSld name="3_自定义版式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9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  <a:defRPr sz="3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自定义版式">
  <p:cSld name="4_自定义版式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0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  <a:defRPr sz="3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自定义版式">
  <p:cSld name="5_自定义版式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21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  <a:defRPr sz="3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自定义版式">
  <p:cSld name="6_自定义版式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2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  <a:defRPr sz="3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自定义版式">
  <p:cSld name="7_自定义版式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  <a:defRPr sz="3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自定义版式">
  <p:cSld name="8_自定义版式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4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  <a:defRPr sz="3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_自定义版式">
  <p:cSld name="9_自定义版式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5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  <a:defRPr sz="3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_自定义版式">
  <p:cSld name="10_自定义版式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6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  <a:defRPr sz="3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_自定义版式">
  <p:cSld name="11_自定义版式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7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  <a:defRPr sz="3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_自定义版式">
  <p:cSld name="12_自定义版式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8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  <a:defRPr sz="3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_自定义版式">
  <p:cSld name="13_自定义版式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9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  <a:defRPr sz="3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_自定义版式">
  <p:cSld name="14_自定义版式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30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  <a:defRPr sz="3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_自定义版式">
  <p:cSld name="15_自定义版式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31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  <a:defRPr sz="3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86" name="Google Shape;86;p31"/>
          <p:cNvSpPr txBox="1"/>
          <p:nvPr/>
        </p:nvSpPr>
        <p:spPr>
          <a:xfrm>
            <a:off x="868804" y="4825245"/>
            <a:ext cx="1350150" cy="88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" u="sng">
                <a:solidFill>
                  <a:schemeClr val="hlink"/>
                </a:solidFill>
                <a:latin typeface="Microsoft Yahei"/>
                <a:ea typeface="Microsoft Yahei"/>
                <a:cs typeface="Microsoft Yahei"/>
                <a:sym typeface="Microsoft Yahei"/>
                <a:hlinkClick r:id="rId2"/>
              </a:rPr>
              <a:t>PPT模板</a:t>
            </a:r>
            <a:r>
              <a:rPr lang="en" sz="100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http://www.1ppt.com/moban/ </a:t>
            </a:r>
            <a:endParaRPr sz="100">
              <a:solidFill>
                <a:srgbClr val="000000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_自定义版式">
  <p:cSld name="16_自定义版式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32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  <a:defRPr sz="3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仅标题" type="titleOnly">
  <p:cSld name="TITLE_ONLY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38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3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3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3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标题幻灯片" type="title">
  <p:cSld name="TITLE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39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39"/>
          <p:cNvSpPr txBox="1"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17" name="Google Shape;117;p3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39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3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标题和内容" type="obj">
  <p:cSld name="OBJECT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40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40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23" name="Google Shape;123;p4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40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4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节标题" type="secHead">
  <p:cSld name="SECTION_HEADER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41"/>
          <p:cNvSpPr txBox="1"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41"/>
          <p:cNvSpPr txBox="1">
            <a:spLocks noGrp="1"/>
          </p:cNvSpPr>
          <p:nvPr>
            <p:ph type="body" idx="1"/>
          </p:nvPr>
        </p:nvSpPr>
        <p:spPr>
          <a:xfrm>
            <a:off x="623888" y="3442097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29" name="Google Shape;129;p4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4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4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两栏内容" type="twoObj">
  <p:cSld name="TWO_OBJECTS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42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42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35" name="Google Shape;135;p42"/>
          <p:cNvSpPr txBox="1">
            <a:spLocks noGrp="1"/>
          </p:cNvSpPr>
          <p:nvPr>
            <p:ph type="body" idx="2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36" name="Google Shape;136;p4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4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4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比较" type="twoTxTwoObj">
  <p:cSld name="TWO_OBJECTS_WITH_TEXT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43"/>
          <p:cNvSpPr txBox="1"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43"/>
          <p:cNvSpPr txBox="1">
            <a:spLocks noGrp="1"/>
          </p:cNvSpPr>
          <p:nvPr>
            <p:ph type="body" idx="1"/>
          </p:nvPr>
        </p:nvSpPr>
        <p:spPr>
          <a:xfrm>
            <a:off x="629841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142" name="Google Shape;142;p43"/>
          <p:cNvSpPr txBox="1">
            <a:spLocks noGrp="1"/>
          </p:cNvSpPr>
          <p:nvPr>
            <p:ph type="body" idx="2"/>
          </p:nvPr>
        </p:nvSpPr>
        <p:spPr>
          <a:xfrm>
            <a:off x="629841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43" name="Google Shape;143;p43"/>
          <p:cNvSpPr txBox="1">
            <a:spLocks noGrp="1"/>
          </p:cNvSpPr>
          <p:nvPr>
            <p:ph type="body" idx="3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144" name="Google Shape;144;p43"/>
          <p:cNvSpPr txBox="1">
            <a:spLocks noGrp="1"/>
          </p:cNvSpPr>
          <p:nvPr>
            <p:ph type="body" idx="4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45" name="Google Shape;145;p4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4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4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空白" type="blank">
  <p:cSld name="BLANK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4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4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4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内容与标题" type="objTx">
  <p:cSld name="OBJECT_WITH_CAPTION_TEXT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45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45"/>
          <p:cNvSpPr txBox="1">
            <a:spLocks noGrp="1"/>
          </p:cNvSpPr>
          <p:nvPr>
            <p:ph type="body" idx="1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619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marL="2286000" lvl="4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marL="2743200" lvl="5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155" name="Google Shape;155;p45"/>
          <p:cNvSpPr txBox="1">
            <a:spLocks noGrp="1"/>
          </p:cNvSpPr>
          <p:nvPr>
            <p:ph type="body" idx="2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56" name="Google Shape;156;p4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4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4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图片与标题" type="picTx">
  <p:cSld name="PICTURE_WITH_CAPTION_TEXT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46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46"/>
          <p:cNvSpPr>
            <a:spLocks noGrp="1"/>
          </p:cNvSpPr>
          <p:nvPr>
            <p:ph type="pic" idx="2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</p:sp>
      <p:sp>
        <p:nvSpPr>
          <p:cNvPr id="162" name="Google Shape;162;p46"/>
          <p:cNvSpPr txBox="1">
            <a:spLocks noGrp="1"/>
          </p:cNvSpPr>
          <p:nvPr>
            <p:ph type="body" idx="1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63" name="Google Shape;163;p4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4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4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标题和竖排文字" type="vertTx">
  <p:cSld name="VERTICAL_TEXT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47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47"/>
          <p:cNvSpPr txBox="1">
            <a:spLocks noGrp="1"/>
          </p:cNvSpPr>
          <p:nvPr>
            <p:ph type="body" idx="1"/>
          </p:nvPr>
        </p:nvSpPr>
        <p:spPr>
          <a:xfrm rot="5400000">
            <a:off x="2940248" y="-942379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69" name="Google Shape;169;p4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p4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p4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竖排标题与文本" type="vertTitleAndTx">
  <p:cSld name="VERTICAL_TITLE_AND_VERTICAL_TEXT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48"/>
          <p:cNvSpPr txBox="1">
            <a:spLocks noGrp="1"/>
          </p:cNvSpPr>
          <p:nvPr>
            <p:ph type="title"/>
          </p:nvPr>
        </p:nvSpPr>
        <p:spPr>
          <a:xfrm rot="5400000">
            <a:off x="5350073" y="1467445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48"/>
          <p:cNvSpPr txBox="1">
            <a:spLocks noGrp="1"/>
          </p:cNvSpPr>
          <p:nvPr>
            <p:ph type="body" idx="1"/>
          </p:nvPr>
        </p:nvSpPr>
        <p:spPr>
          <a:xfrm rot="5400000">
            <a:off x="1349573" y="-447080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75" name="Google Shape;175;p4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4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4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3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7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41.xml"/><Relationship Id="rId5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40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</p:sldLayoutIdLst>
  <mc:AlternateContent xmlns:mc="http://schemas.openxmlformats.org/markup-compatibility/2006" xmlns:p14="http://schemas.microsoft.com/office/powerpoint/2010/main">
    <mc:Choice Requires="p14">
      <p:transition spd="slow" p14:dur="1500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37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  <a:defRPr sz="3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105" name="Google Shape;105;p37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" name="Google Shape;106;p3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" name="Google Shape;107;p3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" name="Google Shape;108;p3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etemoji.com/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emojipedia.org/outlined-white-star/" TargetMode="External"/><Relationship Id="rId4" Type="http://schemas.openxmlformats.org/officeDocument/2006/relationships/hyperlink" Target="https://emojipedia.org/star/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1931550" y="-1946725"/>
            <a:ext cx="5143500" cy="9144002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49"/>
          <p:cNvSpPr/>
          <p:nvPr/>
        </p:nvSpPr>
        <p:spPr>
          <a:xfrm>
            <a:off x="580540" y="2322428"/>
            <a:ext cx="605700" cy="605700"/>
          </a:xfrm>
          <a:prstGeom prst="ellipse">
            <a:avLst/>
          </a:prstGeom>
          <a:solidFill>
            <a:srgbClr val="FCD546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49"/>
          <p:cNvSpPr/>
          <p:nvPr/>
        </p:nvSpPr>
        <p:spPr>
          <a:xfrm>
            <a:off x="5132070" y="4126230"/>
            <a:ext cx="411600" cy="411600"/>
          </a:xfrm>
          <a:prstGeom prst="ellipse">
            <a:avLst/>
          </a:prstGeom>
          <a:solidFill>
            <a:srgbClr val="FCD546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49"/>
          <p:cNvSpPr txBox="1"/>
          <p:nvPr/>
        </p:nvSpPr>
        <p:spPr>
          <a:xfrm>
            <a:off x="1150650" y="2232650"/>
            <a:ext cx="2837700" cy="9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solidFill>
                  <a:schemeClr val="dk1"/>
                </a:solidFill>
              </a:rPr>
              <a:t>CSC3170 Group Project</a:t>
            </a:r>
            <a:endParaRPr sz="1100" dirty="0"/>
          </a:p>
        </p:txBody>
      </p:sp>
      <p:sp>
        <p:nvSpPr>
          <p:cNvPr id="186" name="Google Shape;186;p49"/>
          <p:cNvSpPr/>
          <p:nvPr/>
        </p:nvSpPr>
        <p:spPr>
          <a:xfrm>
            <a:off x="7589654" y="3862636"/>
            <a:ext cx="348900" cy="97200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49"/>
          <p:cNvSpPr txBox="1"/>
          <p:nvPr/>
        </p:nvSpPr>
        <p:spPr>
          <a:xfrm>
            <a:off x="1649636" y="1945333"/>
            <a:ext cx="1449300" cy="2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188" name="Google Shape;188;p49"/>
          <p:cNvSpPr txBox="1"/>
          <p:nvPr/>
        </p:nvSpPr>
        <p:spPr>
          <a:xfrm>
            <a:off x="1262275" y="3206600"/>
            <a:ext cx="1710900" cy="17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Group 6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陈桂铭 119010012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梁佳蕊 119010170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唐婉婷 119010278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潘嘉琳 119020040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张允涵 119020076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陈雨维 120090256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马可轩 120090651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梁明睿 120090723</a:t>
            </a:r>
            <a:endParaRPr sz="1200"/>
          </a:p>
        </p:txBody>
      </p:sp>
      <p:sp>
        <p:nvSpPr>
          <p:cNvPr id="189" name="Google Shape;189;p49"/>
          <p:cNvSpPr txBox="1"/>
          <p:nvPr/>
        </p:nvSpPr>
        <p:spPr>
          <a:xfrm>
            <a:off x="4431235" y="1567232"/>
            <a:ext cx="2608178" cy="22311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A Database System for </a:t>
            </a:r>
            <a:r>
              <a:rPr lang="en" sz="3200" b="1" i="1" dirty="0">
                <a:solidFill>
                  <a:schemeClr val="dk1"/>
                </a:solidFill>
              </a:rPr>
              <a:t>Sephora</a:t>
            </a:r>
            <a:r>
              <a:rPr lang="en" sz="3200" dirty="0">
                <a:solidFill>
                  <a:schemeClr val="dk1"/>
                </a:solidFill>
              </a:rPr>
              <a:t>’s Online Shop</a:t>
            </a:r>
            <a:endParaRPr sz="32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58"/>
          <p:cNvSpPr/>
          <p:nvPr/>
        </p:nvSpPr>
        <p:spPr>
          <a:xfrm>
            <a:off x="488632" y="2706658"/>
            <a:ext cx="1100141" cy="15365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98" name="Google Shape;298;p58"/>
          <p:cNvCxnSpPr/>
          <p:nvPr/>
        </p:nvCxnSpPr>
        <p:spPr>
          <a:xfrm>
            <a:off x="1662989" y="1460404"/>
            <a:ext cx="15716" cy="2782729"/>
          </a:xfrm>
          <a:prstGeom prst="straightConnector1">
            <a:avLst/>
          </a:prstGeom>
          <a:noFill/>
          <a:ln w="9525" cap="rnd" cmpd="sng">
            <a:solidFill>
              <a:srgbClr val="BFBFBF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299" name="Google Shape;299;p58"/>
          <p:cNvSpPr/>
          <p:nvPr/>
        </p:nvSpPr>
        <p:spPr>
          <a:xfrm>
            <a:off x="450870" y="2333177"/>
            <a:ext cx="1112149" cy="282867"/>
          </a:xfrm>
          <a:prstGeom prst="roundRect">
            <a:avLst>
              <a:gd name="adj" fmla="val 50000"/>
            </a:avLst>
          </a:prstGeom>
          <a:solidFill>
            <a:schemeClr val="dk1"/>
          </a:solidFill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Product</a:t>
            </a:r>
            <a:endParaRPr sz="12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58"/>
          <p:cNvSpPr/>
          <p:nvPr/>
        </p:nvSpPr>
        <p:spPr>
          <a:xfrm>
            <a:off x="1771394" y="2317797"/>
            <a:ext cx="1112149" cy="282867"/>
          </a:xfrm>
          <a:prstGeom prst="roundRect">
            <a:avLst>
              <a:gd name="adj" fmla="val 50000"/>
            </a:avLst>
          </a:prstGeom>
          <a:solidFill>
            <a:srgbClr val="FCD546"/>
          </a:solidFill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Brand</a:t>
            </a:r>
            <a:endParaRPr sz="1200" b="1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" name="Google Shape;301;p58"/>
          <p:cNvSpPr/>
          <p:nvPr/>
        </p:nvSpPr>
        <p:spPr>
          <a:xfrm>
            <a:off x="3091919" y="2333177"/>
            <a:ext cx="1112149" cy="282867"/>
          </a:xfrm>
          <a:prstGeom prst="roundRect">
            <a:avLst>
              <a:gd name="adj" fmla="val 50000"/>
            </a:avLst>
          </a:prstGeom>
          <a:solidFill>
            <a:schemeClr val="dk1"/>
          </a:solidFill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User</a:t>
            </a:r>
            <a:endParaRPr sz="12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" name="Google Shape;302;p58"/>
          <p:cNvSpPr/>
          <p:nvPr/>
        </p:nvSpPr>
        <p:spPr>
          <a:xfrm>
            <a:off x="4545670" y="2326081"/>
            <a:ext cx="1112149" cy="282867"/>
          </a:xfrm>
          <a:prstGeom prst="roundRect">
            <a:avLst>
              <a:gd name="adj" fmla="val 50000"/>
            </a:avLst>
          </a:prstGeom>
          <a:solidFill>
            <a:srgbClr val="FCD546"/>
          </a:solidFill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Order</a:t>
            </a:r>
            <a:endParaRPr sz="1200" b="1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Google Shape;303;p58"/>
          <p:cNvSpPr/>
          <p:nvPr/>
        </p:nvSpPr>
        <p:spPr>
          <a:xfrm>
            <a:off x="6082503" y="2317797"/>
            <a:ext cx="1112149" cy="282867"/>
          </a:xfrm>
          <a:prstGeom prst="roundRect">
            <a:avLst>
              <a:gd name="adj" fmla="val 50000"/>
            </a:avLst>
          </a:prstGeom>
          <a:solidFill>
            <a:schemeClr val="dk1"/>
          </a:solidFill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Compliant</a:t>
            </a:r>
            <a:endParaRPr sz="12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7" name="Google Shape;307;p58"/>
          <p:cNvCxnSpPr/>
          <p:nvPr/>
        </p:nvCxnSpPr>
        <p:spPr>
          <a:xfrm>
            <a:off x="2985536" y="1460404"/>
            <a:ext cx="1429" cy="2775109"/>
          </a:xfrm>
          <a:prstGeom prst="straightConnector1">
            <a:avLst/>
          </a:prstGeom>
          <a:noFill/>
          <a:ln w="9525" cap="rnd" cmpd="sng">
            <a:solidFill>
              <a:srgbClr val="BFBFBF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308" name="Google Shape;308;p58"/>
          <p:cNvCxnSpPr/>
          <p:nvPr/>
        </p:nvCxnSpPr>
        <p:spPr>
          <a:xfrm flipH="1">
            <a:off x="4326179" y="1460404"/>
            <a:ext cx="5239" cy="2782729"/>
          </a:xfrm>
          <a:prstGeom prst="straightConnector1">
            <a:avLst/>
          </a:prstGeom>
          <a:noFill/>
          <a:ln w="9525" cap="rnd" cmpd="sng">
            <a:solidFill>
              <a:srgbClr val="BFBFBF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309" name="Google Shape;309;p58"/>
          <p:cNvCxnSpPr/>
          <p:nvPr/>
        </p:nvCxnSpPr>
        <p:spPr>
          <a:xfrm flipH="1">
            <a:off x="5872072" y="1485169"/>
            <a:ext cx="22384" cy="2765584"/>
          </a:xfrm>
          <a:prstGeom prst="straightConnector1">
            <a:avLst/>
          </a:prstGeom>
          <a:noFill/>
          <a:ln w="9525" cap="rnd" cmpd="sng">
            <a:solidFill>
              <a:srgbClr val="BFBFBF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310" name="Google Shape;310;p58"/>
          <p:cNvCxnSpPr/>
          <p:nvPr/>
        </p:nvCxnSpPr>
        <p:spPr>
          <a:xfrm flipH="1">
            <a:off x="7349385" y="1454890"/>
            <a:ext cx="1905" cy="2775109"/>
          </a:xfrm>
          <a:prstGeom prst="straightConnector1">
            <a:avLst/>
          </a:prstGeom>
          <a:noFill/>
          <a:ln w="9525" cap="rnd" cmpd="sng">
            <a:solidFill>
              <a:srgbClr val="BFBFBF"/>
            </a:solidFill>
            <a:prstDash val="dash"/>
            <a:round/>
            <a:headEnd type="none" w="sm" len="sm"/>
            <a:tailEnd type="none" w="sm" len="sm"/>
          </a:ln>
        </p:spPr>
      </p:cxnSp>
      <p:pic>
        <p:nvPicPr>
          <p:cNvPr id="311" name="Google Shape;311;p5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7643" y="1663631"/>
            <a:ext cx="430450" cy="430450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58"/>
          <p:cNvSpPr/>
          <p:nvPr/>
        </p:nvSpPr>
        <p:spPr>
          <a:xfrm>
            <a:off x="7457026" y="2327663"/>
            <a:ext cx="1112149" cy="282867"/>
          </a:xfrm>
          <a:prstGeom prst="roundRect">
            <a:avLst>
              <a:gd name="adj" fmla="val 50000"/>
            </a:avLst>
          </a:prstGeom>
          <a:solidFill>
            <a:srgbClr val="FCD546"/>
          </a:solidFill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u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Skin</a:t>
            </a:r>
            <a:endParaRPr sz="1200" b="1" u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3" name="Google Shape;313;p5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077953" y="1665904"/>
            <a:ext cx="430450" cy="430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5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421861" y="1665903"/>
            <a:ext cx="430450" cy="430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5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886519" y="1662116"/>
            <a:ext cx="430450" cy="430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58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399130" y="1686040"/>
            <a:ext cx="430450" cy="430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58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762279" y="1657775"/>
            <a:ext cx="430450" cy="430450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58"/>
          <p:cNvSpPr txBox="1"/>
          <p:nvPr/>
        </p:nvSpPr>
        <p:spPr>
          <a:xfrm>
            <a:off x="491557" y="2822336"/>
            <a:ext cx="1097100" cy="8078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 dirty="0">
                <a:solidFill>
                  <a:schemeClr val="dk1"/>
                </a:solidFill>
              </a:rPr>
              <a:t>Name</a:t>
            </a:r>
            <a:endParaRPr sz="1200"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</a:rPr>
              <a:t>Inventory</a:t>
            </a:r>
            <a:endParaRPr sz="1200"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</a:rPr>
              <a:t>Price</a:t>
            </a:r>
            <a:endParaRPr sz="1200"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</a:rPr>
              <a:t>Category</a:t>
            </a:r>
            <a:endParaRPr sz="1000" dirty="0">
              <a:solidFill>
                <a:schemeClr val="dk1"/>
              </a:solidFill>
            </a:endParaRPr>
          </a:p>
        </p:txBody>
      </p:sp>
      <p:sp>
        <p:nvSpPr>
          <p:cNvPr id="319" name="Google Shape;319;p58"/>
          <p:cNvSpPr/>
          <p:nvPr/>
        </p:nvSpPr>
        <p:spPr>
          <a:xfrm>
            <a:off x="1804090" y="2707135"/>
            <a:ext cx="1100140" cy="15365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algn="ctr"/>
            <a:endParaRPr>
              <a:solidFill>
                <a:schemeClr val="dk1"/>
              </a:solidFill>
            </a:endParaRPr>
          </a:p>
        </p:txBody>
      </p:sp>
      <p:sp>
        <p:nvSpPr>
          <p:cNvPr id="320" name="Google Shape;320;p58"/>
          <p:cNvSpPr/>
          <p:nvPr/>
        </p:nvSpPr>
        <p:spPr>
          <a:xfrm>
            <a:off x="3122423" y="2707135"/>
            <a:ext cx="1100140" cy="15365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algn="ctr"/>
            <a:endParaRPr>
              <a:solidFill>
                <a:schemeClr val="dk1"/>
              </a:solidFill>
            </a:endParaRPr>
          </a:p>
        </p:txBody>
      </p:sp>
      <p:sp>
        <p:nvSpPr>
          <p:cNvPr id="321" name="Google Shape;321;p58"/>
          <p:cNvSpPr/>
          <p:nvPr/>
        </p:nvSpPr>
        <p:spPr>
          <a:xfrm>
            <a:off x="4425706" y="2704236"/>
            <a:ext cx="1383025" cy="15394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algn="ctr"/>
            <a:endParaRPr>
              <a:solidFill>
                <a:schemeClr val="dk1"/>
              </a:solidFill>
            </a:endParaRPr>
          </a:p>
        </p:txBody>
      </p:sp>
      <p:sp>
        <p:nvSpPr>
          <p:cNvPr id="322" name="Google Shape;322;p58"/>
          <p:cNvSpPr/>
          <p:nvPr/>
        </p:nvSpPr>
        <p:spPr>
          <a:xfrm>
            <a:off x="5980927" y="2704236"/>
            <a:ext cx="1285686" cy="15394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algn="ctr"/>
            <a:endParaRPr>
              <a:solidFill>
                <a:schemeClr val="dk1"/>
              </a:solidFill>
            </a:endParaRPr>
          </a:p>
        </p:txBody>
      </p:sp>
      <p:sp>
        <p:nvSpPr>
          <p:cNvPr id="323" name="Google Shape;323;p58"/>
          <p:cNvSpPr/>
          <p:nvPr/>
        </p:nvSpPr>
        <p:spPr>
          <a:xfrm>
            <a:off x="7479883" y="2704236"/>
            <a:ext cx="1100140" cy="153394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algn="ctr"/>
            <a:endParaRPr>
              <a:solidFill>
                <a:schemeClr val="dk1"/>
              </a:solidFill>
            </a:endParaRPr>
          </a:p>
        </p:txBody>
      </p:sp>
      <p:sp>
        <p:nvSpPr>
          <p:cNvPr id="324" name="Google Shape;324;p58"/>
          <p:cNvSpPr txBox="1"/>
          <p:nvPr/>
        </p:nvSpPr>
        <p:spPr>
          <a:xfrm>
            <a:off x="1808293" y="2822336"/>
            <a:ext cx="1095900" cy="253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 dirty="0">
                <a:solidFill>
                  <a:schemeClr val="dk1"/>
                </a:solidFill>
              </a:rPr>
              <a:t>Name</a:t>
            </a:r>
            <a:endParaRPr sz="1600" dirty="0"/>
          </a:p>
        </p:txBody>
      </p:sp>
      <p:sp>
        <p:nvSpPr>
          <p:cNvPr id="325" name="Google Shape;325;p58"/>
          <p:cNvSpPr txBox="1"/>
          <p:nvPr/>
        </p:nvSpPr>
        <p:spPr>
          <a:xfrm>
            <a:off x="3126481" y="2822336"/>
            <a:ext cx="1096200" cy="623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 dirty="0">
                <a:solidFill>
                  <a:schemeClr val="dk1"/>
                </a:solidFill>
              </a:rPr>
              <a:t>ID</a:t>
            </a:r>
            <a:endParaRPr sz="1200"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</a:rPr>
              <a:t>Name</a:t>
            </a:r>
            <a:endParaRPr sz="1200"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</a:rPr>
              <a:t>Age</a:t>
            </a:r>
            <a:endParaRPr sz="1200" dirty="0"/>
          </a:p>
        </p:txBody>
      </p:sp>
      <p:sp>
        <p:nvSpPr>
          <p:cNvPr id="326" name="Google Shape;326;p58"/>
          <p:cNvSpPr txBox="1"/>
          <p:nvPr/>
        </p:nvSpPr>
        <p:spPr>
          <a:xfrm>
            <a:off x="4425707" y="2816947"/>
            <a:ext cx="1383024" cy="1361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 dirty="0">
                <a:solidFill>
                  <a:schemeClr val="dk1"/>
                </a:solidFill>
              </a:rPr>
              <a:t>ID</a:t>
            </a:r>
            <a:endParaRPr sz="1200"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</a:rPr>
              <a:t>TimeStamp</a:t>
            </a:r>
            <a:endParaRPr sz="1200" dirty="0">
              <a:solidFill>
                <a:schemeClr val="dk1"/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</a:rPr>
              <a:t>ItemPrcie</a:t>
            </a:r>
            <a:endParaRPr sz="1200" dirty="0">
              <a:solidFill>
                <a:schemeClr val="dk1"/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</a:rPr>
              <a:t>TotalShippingCost</a:t>
            </a:r>
            <a:endParaRPr sz="1200" dirty="0">
              <a:solidFill>
                <a:schemeClr val="dk1"/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</a:rPr>
              <a:t>ItemQuantity</a:t>
            </a:r>
            <a:endParaRPr sz="1200" dirty="0">
              <a:solidFill>
                <a:schemeClr val="dk1"/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</a:rPr>
              <a:t>ShippingAddress</a:t>
            </a:r>
            <a:endParaRPr sz="1200" dirty="0">
              <a:solidFill>
                <a:schemeClr val="dk1"/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</a:rPr>
              <a:t>TotalCost</a:t>
            </a:r>
            <a:endParaRPr sz="1200" dirty="0">
              <a:solidFill>
                <a:schemeClr val="dk1"/>
              </a:solidFill>
            </a:endParaRPr>
          </a:p>
        </p:txBody>
      </p:sp>
      <p:sp>
        <p:nvSpPr>
          <p:cNvPr id="327" name="Google Shape;327;p58"/>
          <p:cNvSpPr txBox="1"/>
          <p:nvPr/>
        </p:nvSpPr>
        <p:spPr>
          <a:xfrm>
            <a:off x="5988809" y="2822187"/>
            <a:ext cx="1216756" cy="8078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algn="ctr"/>
            <a:r>
              <a:rPr lang="en" sz="1200" dirty="0">
                <a:solidFill>
                  <a:schemeClr val="dk1"/>
                </a:solidFill>
              </a:rPr>
              <a:t>ID</a:t>
            </a:r>
            <a:endParaRPr sz="1200" dirty="0">
              <a:solidFill>
                <a:schemeClr val="dk1"/>
              </a:solidFill>
            </a:endParaRPr>
          </a:p>
          <a:p>
            <a:pPr algn="ctr"/>
            <a:r>
              <a:rPr lang="en" sz="1200" dirty="0">
                <a:solidFill>
                  <a:schemeClr val="dk1"/>
                </a:solidFill>
              </a:rPr>
              <a:t>Status</a:t>
            </a:r>
            <a:endParaRPr sz="1200" dirty="0">
              <a:solidFill>
                <a:schemeClr val="dk1"/>
              </a:solidFill>
            </a:endParaRPr>
          </a:p>
          <a:p>
            <a:pPr algn="ctr"/>
            <a:r>
              <a:rPr lang="en" sz="1200" dirty="0">
                <a:solidFill>
                  <a:schemeClr val="dk1"/>
                </a:solidFill>
              </a:rPr>
              <a:t>CompliantDate</a:t>
            </a:r>
            <a:endParaRPr sz="1200" dirty="0">
              <a:solidFill>
                <a:schemeClr val="dk1"/>
              </a:solidFill>
            </a:endParaRPr>
          </a:p>
          <a:p>
            <a:pPr algn="ctr"/>
            <a:r>
              <a:rPr lang="en" sz="1200" dirty="0">
                <a:solidFill>
                  <a:schemeClr val="dk1"/>
                </a:solidFill>
              </a:rPr>
              <a:t>ResolutionDate</a:t>
            </a:r>
            <a:endParaRPr sz="1200" dirty="0">
              <a:solidFill>
                <a:schemeClr val="dk1"/>
              </a:solidFill>
            </a:endParaRPr>
          </a:p>
        </p:txBody>
      </p:sp>
      <p:sp>
        <p:nvSpPr>
          <p:cNvPr id="328" name="Google Shape;328;p58"/>
          <p:cNvSpPr txBox="1"/>
          <p:nvPr/>
        </p:nvSpPr>
        <p:spPr>
          <a:xfrm>
            <a:off x="7487488" y="2816673"/>
            <a:ext cx="1092600" cy="253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algn="ctr"/>
            <a:r>
              <a:rPr lang="en" sz="1200" dirty="0">
                <a:solidFill>
                  <a:schemeClr val="dk1"/>
                </a:solidFill>
              </a:rPr>
              <a:t>SkinType</a:t>
            </a:r>
            <a:endParaRPr sz="1200" dirty="0">
              <a:solidFill>
                <a:schemeClr val="dk1"/>
              </a:solidFill>
            </a:endParaRPr>
          </a:p>
        </p:txBody>
      </p:sp>
      <p:sp>
        <p:nvSpPr>
          <p:cNvPr id="2" name="Google Shape;281;p56">
            <a:extLst>
              <a:ext uri="{FF2B5EF4-FFF2-40B4-BE49-F238E27FC236}">
                <a16:creationId xmlns:a16="http://schemas.microsoft.com/office/drawing/2014/main" id="{92877779-8C9A-E6DD-879A-2F1D3641E067}"/>
              </a:ext>
            </a:extLst>
          </p:cNvPr>
          <p:cNvSpPr/>
          <p:nvPr/>
        </p:nvSpPr>
        <p:spPr>
          <a:xfrm>
            <a:off x="294070" y="182302"/>
            <a:ext cx="313601" cy="357223"/>
          </a:xfrm>
          <a:custGeom>
            <a:avLst/>
            <a:gdLst/>
            <a:ahLst/>
            <a:cxnLst/>
            <a:rect l="l" t="t" r="r" b="b"/>
            <a:pathLst>
              <a:path w="844" h="960" extrusionOk="0">
                <a:moveTo>
                  <a:pt x="92" y="223"/>
                </a:moveTo>
                <a:cubicBezTo>
                  <a:pt x="0" y="342"/>
                  <a:pt x="21" y="492"/>
                  <a:pt x="28" y="537"/>
                </a:cubicBezTo>
                <a:cubicBezTo>
                  <a:pt x="35" y="585"/>
                  <a:pt x="76" y="819"/>
                  <a:pt x="268" y="892"/>
                </a:cubicBezTo>
                <a:cubicBezTo>
                  <a:pt x="449" y="960"/>
                  <a:pt x="665" y="847"/>
                  <a:pt x="759" y="679"/>
                </a:cubicBezTo>
                <a:cubicBezTo>
                  <a:pt x="844" y="525"/>
                  <a:pt x="841" y="301"/>
                  <a:pt x="697" y="167"/>
                </a:cubicBezTo>
                <a:cubicBezTo>
                  <a:pt x="519" y="0"/>
                  <a:pt x="218" y="58"/>
                  <a:pt x="92" y="223"/>
                </a:cubicBezTo>
                <a:close/>
              </a:path>
            </a:pathLst>
          </a:custGeom>
          <a:solidFill>
            <a:srgbClr val="FCD546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Google Shape;282;p56">
            <a:extLst>
              <a:ext uri="{FF2B5EF4-FFF2-40B4-BE49-F238E27FC236}">
                <a16:creationId xmlns:a16="http://schemas.microsoft.com/office/drawing/2014/main" id="{F99E2DEE-A1C8-22F2-FF23-DEFB03C78C24}"/>
              </a:ext>
            </a:extLst>
          </p:cNvPr>
          <p:cNvSpPr/>
          <p:nvPr/>
        </p:nvSpPr>
        <p:spPr>
          <a:xfrm>
            <a:off x="450870" y="331181"/>
            <a:ext cx="313601" cy="357223"/>
          </a:xfrm>
          <a:custGeom>
            <a:avLst/>
            <a:gdLst/>
            <a:ahLst/>
            <a:cxnLst/>
            <a:rect l="l" t="t" r="r" b="b"/>
            <a:pathLst>
              <a:path w="844" h="960" extrusionOk="0">
                <a:moveTo>
                  <a:pt x="92" y="223"/>
                </a:moveTo>
                <a:cubicBezTo>
                  <a:pt x="0" y="342"/>
                  <a:pt x="21" y="492"/>
                  <a:pt x="28" y="537"/>
                </a:cubicBezTo>
                <a:cubicBezTo>
                  <a:pt x="35" y="585"/>
                  <a:pt x="76" y="819"/>
                  <a:pt x="268" y="892"/>
                </a:cubicBezTo>
                <a:cubicBezTo>
                  <a:pt x="449" y="960"/>
                  <a:pt x="665" y="847"/>
                  <a:pt x="759" y="679"/>
                </a:cubicBezTo>
                <a:cubicBezTo>
                  <a:pt x="844" y="525"/>
                  <a:pt x="841" y="301"/>
                  <a:pt x="697" y="167"/>
                </a:cubicBezTo>
                <a:cubicBezTo>
                  <a:pt x="519" y="0"/>
                  <a:pt x="218" y="58"/>
                  <a:pt x="92" y="223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204;p51">
            <a:extLst>
              <a:ext uri="{FF2B5EF4-FFF2-40B4-BE49-F238E27FC236}">
                <a16:creationId xmlns:a16="http://schemas.microsoft.com/office/drawing/2014/main" id="{69F8BDA5-553D-310A-864E-5BA81F2FE968}"/>
              </a:ext>
            </a:extLst>
          </p:cNvPr>
          <p:cNvSpPr txBox="1"/>
          <p:nvPr/>
        </p:nvSpPr>
        <p:spPr>
          <a:xfrm>
            <a:off x="832402" y="232849"/>
            <a:ext cx="54864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Entities &amp;</a:t>
            </a:r>
            <a:r>
              <a:rPr lang="en-US" sz="1800" i="0" u="none" strike="noStrike" cap="none" dirty="0"/>
              <a:t> </a:t>
            </a:r>
            <a:r>
              <a:rPr lang="en-US" sz="18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Attributes</a:t>
            </a:r>
            <a:endParaRPr lang="en-US" sz="1800" b="1" dirty="0">
              <a:solidFill>
                <a:srgbClr val="FCD54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3" name="Google Shape;333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950" y="688400"/>
            <a:ext cx="6102208" cy="4427701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59"/>
          <p:cNvSpPr/>
          <p:nvPr/>
        </p:nvSpPr>
        <p:spPr>
          <a:xfrm>
            <a:off x="6459700" y="688399"/>
            <a:ext cx="2598600" cy="4326225"/>
          </a:xfrm>
          <a:prstGeom prst="rect">
            <a:avLst/>
          </a:prstGeom>
          <a:solidFill>
            <a:srgbClr val="FBF3D8"/>
          </a:solidFill>
          <a:ln w="9525" cap="flat" cmpd="sng">
            <a:solidFill>
              <a:srgbClr val="FDF0B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p59"/>
          <p:cNvSpPr/>
          <p:nvPr/>
        </p:nvSpPr>
        <p:spPr>
          <a:xfrm>
            <a:off x="294070" y="182302"/>
            <a:ext cx="313601" cy="357223"/>
          </a:xfrm>
          <a:custGeom>
            <a:avLst/>
            <a:gdLst/>
            <a:ahLst/>
            <a:cxnLst/>
            <a:rect l="l" t="t" r="r" b="b"/>
            <a:pathLst>
              <a:path w="844" h="960" extrusionOk="0">
                <a:moveTo>
                  <a:pt x="92" y="223"/>
                </a:moveTo>
                <a:cubicBezTo>
                  <a:pt x="0" y="342"/>
                  <a:pt x="21" y="492"/>
                  <a:pt x="28" y="537"/>
                </a:cubicBezTo>
                <a:cubicBezTo>
                  <a:pt x="35" y="585"/>
                  <a:pt x="76" y="819"/>
                  <a:pt x="268" y="892"/>
                </a:cubicBezTo>
                <a:cubicBezTo>
                  <a:pt x="449" y="960"/>
                  <a:pt x="665" y="847"/>
                  <a:pt x="759" y="679"/>
                </a:cubicBezTo>
                <a:cubicBezTo>
                  <a:pt x="844" y="525"/>
                  <a:pt x="841" y="301"/>
                  <a:pt x="697" y="167"/>
                </a:cubicBezTo>
                <a:cubicBezTo>
                  <a:pt x="519" y="0"/>
                  <a:pt x="218" y="58"/>
                  <a:pt x="92" y="223"/>
                </a:cubicBezTo>
                <a:close/>
              </a:path>
            </a:pathLst>
          </a:custGeom>
          <a:solidFill>
            <a:srgbClr val="FCD546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" name="Google Shape;336;p59"/>
          <p:cNvSpPr/>
          <p:nvPr/>
        </p:nvSpPr>
        <p:spPr>
          <a:xfrm>
            <a:off x="450870" y="331181"/>
            <a:ext cx="313601" cy="357223"/>
          </a:xfrm>
          <a:custGeom>
            <a:avLst/>
            <a:gdLst/>
            <a:ahLst/>
            <a:cxnLst/>
            <a:rect l="l" t="t" r="r" b="b"/>
            <a:pathLst>
              <a:path w="844" h="960" extrusionOk="0">
                <a:moveTo>
                  <a:pt x="92" y="223"/>
                </a:moveTo>
                <a:cubicBezTo>
                  <a:pt x="0" y="342"/>
                  <a:pt x="21" y="492"/>
                  <a:pt x="28" y="537"/>
                </a:cubicBezTo>
                <a:cubicBezTo>
                  <a:pt x="35" y="585"/>
                  <a:pt x="76" y="819"/>
                  <a:pt x="268" y="892"/>
                </a:cubicBezTo>
                <a:cubicBezTo>
                  <a:pt x="449" y="960"/>
                  <a:pt x="665" y="847"/>
                  <a:pt x="759" y="679"/>
                </a:cubicBezTo>
                <a:cubicBezTo>
                  <a:pt x="844" y="525"/>
                  <a:pt x="841" y="301"/>
                  <a:pt x="697" y="167"/>
                </a:cubicBezTo>
                <a:cubicBezTo>
                  <a:pt x="519" y="0"/>
                  <a:pt x="218" y="58"/>
                  <a:pt x="92" y="223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" name="Google Shape;338;p59"/>
          <p:cNvSpPr txBox="1"/>
          <p:nvPr/>
        </p:nvSpPr>
        <p:spPr>
          <a:xfrm>
            <a:off x="6757160" y="836922"/>
            <a:ext cx="1861200" cy="331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68575" tIns="34275" rIns="68575" bIns="34275" anchor="ctr" anchorCtr="0">
            <a:normAutofit fontScale="85000" lnSpcReduction="10000"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lt1"/>
                </a:solidFill>
              </a:rPr>
              <a:t>About Product Price</a:t>
            </a:r>
            <a:endParaRPr sz="1600" b="1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" name="Google Shape;339;p59"/>
          <p:cNvSpPr/>
          <p:nvPr/>
        </p:nvSpPr>
        <p:spPr>
          <a:xfrm>
            <a:off x="4536281" y="2523666"/>
            <a:ext cx="71400" cy="71400"/>
          </a:xfrm>
          <a:prstGeom prst="ellipse">
            <a:avLst/>
          </a:prstGeom>
          <a:solidFill>
            <a:srgbClr val="7F7F7F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Google Shape;340;p59"/>
          <p:cNvSpPr/>
          <p:nvPr/>
        </p:nvSpPr>
        <p:spPr>
          <a:xfrm>
            <a:off x="111900" y="688400"/>
            <a:ext cx="6102300" cy="1799188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n>
                <a:solidFill>
                  <a:srgbClr val="F6AF2E"/>
                </a:solidFill>
              </a:ln>
            </a:endParaRPr>
          </a:p>
        </p:txBody>
      </p:sp>
      <p:sp>
        <p:nvSpPr>
          <p:cNvPr id="341" name="Google Shape;341;p59"/>
          <p:cNvSpPr txBox="1"/>
          <p:nvPr/>
        </p:nvSpPr>
        <p:spPr>
          <a:xfrm>
            <a:off x="6508150" y="1410925"/>
            <a:ext cx="23592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Subject to change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Always record the latest price</a:t>
            </a:r>
            <a:endParaRPr dirty="0"/>
          </a:p>
        </p:txBody>
      </p:sp>
      <p:sp>
        <p:nvSpPr>
          <p:cNvPr id="342" name="Google Shape;342;p59"/>
          <p:cNvSpPr txBox="1"/>
          <p:nvPr/>
        </p:nvSpPr>
        <p:spPr>
          <a:xfrm>
            <a:off x="6757160" y="2571747"/>
            <a:ext cx="1861200" cy="331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</a:rPr>
              <a:t>About Skin Type</a:t>
            </a:r>
            <a:endParaRPr sz="14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" name="Google Shape;343;p59"/>
          <p:cNvSpPr/>
          <p:nvPr/>
        </p:nvSpPr>
        <p:spPr>
          <a:xfrm>
            <a:off x="3439079" y="1928357"/>
            <a:ext cx="2598461" cy="41669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 dirty="0">
                <a:ln w="9525" cap="flat" cmpd="sng">
                  <a:solidFill>
                    <a:srgbClr val="C00000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rgbClr val="C00000"/>
                </a:solidFill>
                <a:latin typeface="Arial"/>
              </a:rPr>
              <a:t>Supply Side</a:t>
            </a:r>
          </a:p>
        </p:txBody>
      </p:sp>
      <p:sp>
        <p:nvSpPr>
          <p:cNvPr id="344" name="Google Shape;344;p59"/>
          <p:cNvSpPr txBox="1"/>
          <p:nvPr/>
        </p:nvSpPr>
        <p:spPr>
          <a:xfrm>
            <a:off x="6508150" y="3150600"/>
            <a:ext cx="23592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just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“Dry”, “Oily”, “Normal”</a:t>
            </a:r>
            <a:endParaRPr dirty="0"/>
          </a:p>
          <a:p>
            <a:pPr marL="457200" lvl="0" indent="-3175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Each product can be applicable to multiple types of skin</a:t>
            </a:r>
            <a:endParaRPr dirty="0"/>
          </a:p>
          <a:p>
            <a:pPr marL="457200" lvl="0" indent="-3175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Each skin type can fit in multiple products</a:t>
            </a:r>
            <a:endParaRPr dirty="0"/>
          </a:p>
        </p:txBody>
      </p:sp>
      <p:sp>
        <p:nvSpPr>
          <p:cNvPr id="3" name="Google Shape;204;p51">
            <a:extLst>
              <a:ext uri="{FF2B5EF4-FFF2-40B4-BE49-F238E27FC236}">
                <a16:creationId xmlns:a16="http://schemas.microsoft.com/office/drawing/2014/main" id="{58BD463D-7F38-857E-4003-43ABD93132CE}"/>
              </a:ext>
            </a:extLst>
          </p:cNvPr>
          <p:cNvSpPr txBox="1"/>
          <p:nvPr/>
        </p:nvSpPr>
        <p:spPr>
          <a:xfrm>
            <a:off x="832402" y="232849"/>
            <a:ext cx="54864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ER Modeling: Supply Side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60"/>
          <p:cNvSpPr txBox="1"/>
          <p:nvPr/>
        </p:nvSpPr>
        <p:spPr>
          <a:xfrm>
            <a:off x="950725" y="908000"/>
            <a:ext cx="75897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94949"/>
                </a:solidFill>
              </a:rPr>
              <a:t>Assumption (jiarui)</a:t>
            </a:r>
            <a:endParaRPr sz="2400"/>
          </a:p>
        </p:txBody>
      </p:sp>
      <p:pic>
        <p:nvPicPr>
          <p:cNvPr id="350" name="Google Shape;350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950" y="663125"/>
            <a:ext cx="6102208" cy="4427701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60"/>
          <p:cNvSpPr/>
          <p:nvPr/>
        </p:nvSpPr>
        <p:spPr>
          <a:xfrm>
            <a:off x="294070" y="182302"/>
            <a:ext cx="313601" cy="357223"/>
          </a:xfrm>
          <a:custGeom>
            <a:avLst/>
            <a:gdLst/>
            <a:ahLst/>
            <a:cxnLst/>
            <a:rect l="l" t="t" r="r" b="b"/>
            <a:pathLst>
              <a:path w="844" h="960" extrusionOk="0">
                <a:moveTo>
                  <a:pt x="92" y="223"/>
                </a:moveTo>
                <a:cubicBezTo>
                  <a:pt x="0" y="342"/>
                  <a:pt x="21" y="492"/>
                  <a:pt x="28" y="537"/>
                </a:cubicBezTo>
                <a:cubicBezTo>
                  <a:pt x="35" y="585"/>
                  <a:pt x="76" y="819"/>
                  <a:pt x="268" y="892"/>
                </a:cubicBezTo>
                <a:cubicBezTo>
                  <a:pt x="449" y="960"/>
                  <a:pt x="665" y="847"/>
                  <a:pt x="759" y="679"/>
                </a:cubicBezTo>
                <a:cubicBezTo>
                  <a:pt x="844" y="525"/>
                  <a:pt x="841" y="301"/>
                  <a:pt x="697" y="167"/>
                </a:cubicBezTo>
                <a:cubicBezTo>
                  <a:pt x="519" y="0"/>
                  <a:pt x="218" y="58"/>
                  <a:pt x="92" y="223"/>
                </a:cubicBezTo>
                <a:close/>
              </a:path>
            </a:pathLst>
          </a:custGeom>
          <a:solidFill>
            <a:srgbClr val="FCD546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2" name="Google Shape;352;p60"/>
          <p:cNvSpPr/>
          <p:nvPr/>
        </p:nvSpPr>
        <p:spPr>
          <a:xfrm>
            <a:off x="450870" y="331181"/>
            <a:ext cx="313601" cy="357223"/>
          </a:xfrm>
          <a:custGeom>
            <a:avLst/>
            <a:gdLst/>
            <a:ahLst/>
            <a:cxnLst/>
            <a:rect l="l" t="t" r="r" b="b"/>
            <a:pathLst>
              <a:path w="844" h="960" extrusionOk="0">
                <a:moveTo>
                  <a:pt x="92" y="223"/>
                </a:moveTo>
                <a:cubicBezTo>
                  <a:pt x="0" y="342"/>
                  <a:pt x="21" y="492"/>
                  <a:pt x="28" y="537"/>
                </a:cubicBezTo>
                <a:cubicBezTo>
                  <a:pt x="35" y="585"/>
                  <a:pt x="76" y="819"/>
                  <a:pt x="268" y="892"/>
                </a:cubicBezTo>
                <a:cubicBezTo>
                  <a:pt x="449" y="960"/>
                  <a:pt x="665" y="847"/>
                  <a:pt x="759" y="679"/>
                </a:cubicBezTo>
                <a:cubicBezTo>
                  <a:pt x="844" y="525"/>
                  <a:pt x="841" y="301"/>
                  <a:pt x="697" y="167"/>
                </a:cubicBezTo>
                <a:cubicBezTo>
                  <a:pt x="519" y="0"/>
                  <a:pt x="218" y="58"/>
                  <a:pt x="92" y="223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" name="Google Shape;354;p60"/>
          <p:cNvSpPr/>
          <p:nvPr/>
        </p:nvSpPr>
        <p:spPr>
          <a:xfrm>
            <a:off x="111949" y="2528969"/>
            <a:ext cx="5877300" cy="2561857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" name="Google Shape;355;p60"/>
          <p:cNvSpPr/>
          <p:nvPr/>
        </p:nvSpPr>
        <p:spPr>
          <a:xfrm>
            <a:off x="6318802" y="630299"/>
            <a:ext cx="2739348" cy="4384325"/>
          </a:xfrm>
          <a:prstGeom prst="rect">
            <a:avLst/>
          </a:prstGeom>
          <a:solidFill>
            <a:srgbClr val="FBF3D8"/>
          </a:solidFill>
          <a:ln w="9525" cap="flat" cmpd="sng">
            <a:solidFill>
              <a:srgbClr val="FDF0B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p60"/>
          <p:cNvSpPr/>
          <p:nvPr/>
        </p:nvSpPr>
        <p:spPr>
          <a:xfrm>
            <a:off x="3244900" y="4230550"/>
            <a:ext cx="2939973" cy="32873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 dirty="0">
                <a:ln w="9525" cap="flat" cmpd="sng">
                  <a:solidFill>
                    <a:srgbClr val="C00000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rgbClr val="C00000"/>
                </a:solidFill>
                <a:latin typeface="Arial"/>
              </a:rPr>
              <a:t>Demand Side</a:t>
            </a:r>
          </a:p>
        </p:txBody>
      </p:sp>
      <p:sp>
        <p:nvSpPr>
          <p:cNvPr id="357" name="Google Shape;357;p60"/>
          <p:cNvSpPr txBox="1"/>
          <p:nvPr/>
        </p:nvSpPr>
        <p:spPr>
          <a:xfrm>
            <a:off x="6757160" y="836922"/>
            <a:ext cx="1861200" cy="331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lt1"/>
                </a:solidFill>
              </a:rPr>
              <a:t>About Order</a:t>
            </a:r>
            <a:endParaRPr sz="1400" b="1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" name="Google Shape;358;p60"/>
          <p:cNvSpPr txBox="1"/>
          <p:nvPr/>
        </p:nvSpPr>
        <p:spPr>
          <a:xfrm>
            <a:off x="6246224" y="1242000"/>
            <a:ext cx="2811925" cy="16927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dirty="0"/>
              <a:t>Each order contains only one product.</a:t>
            </a:r>
            <a:endParaRPr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dirty="0"/>
              <a:t>The quantity of the product can be more than one.</a:t>
            </a:r>
            <a:endParaRPr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dirty="0"/>
              <a:t>“ITEM_PRICE” refers to the product price at the time user placed the order.</a:t>
            </a:r>
            <a:endParaRPr dirty="0"/>
          </a:p>
        </p:txBody>
      </p:sp>
      <p:sp>
        <p:nvSpPr>
          <p:cNvPr id="359" name="Google Shape;359;p60"/>
          <p:cNvSpPr txBox="1"/>
          <p:nvPr/>
        </p:nvSpPr>
        <p:spPr>
          <a:xfrm>
            <a:off x="6757160" y="4005722"/>
            <a:ext cx="1861200" cy="331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lt1"/>
                </a:solidFill>
              </a:rPr>
              <a:t>About Complaint</a:t>
            </a:r>
            <a:endParaRPr sz="1400" b="1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0" name="Google Shape;360;p60"/>
          <p:cNvSpPr txBox="1"/>
          <p:nvPr/>
        </p:nvSpPr>
        <p:spPr>
          <a:xfrm>
            <a:off x="6246225" y="4382950"/>
            <a:ext cx="2740800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dirty="0"/>
              <a:t>Users can file complaints against brands.</a:t>
            </a:r>
            <a:endParaRPr dirty="0"/>
          </a:p>
        </p:txBody>
      </p:sp>
      <p:sp>
        <p:nvSpPr>
          <p:cNvPr id="361" name="Google Shape;361;p60"/>
          <p:cNvSpPr txBox="1"/>
          <p:nvPr/>
        </p:nvSpPr>
        <p:spPr>
          <a:xfrm>
            <a:off x="6757160" y="2979897"/>
            <a:ext cx="1861200" cy="331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</a:rPr>
              <a:t>About Review</a:t>
            </a:r>
            <a:endParaRPr sz="14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" name="Google Shape;362;p60"/>
          <p:cNvSpPr txBox="1"/>
          <p:nvPr/>
        </p:nvSpPr>
        <p:spPr>
          <a:xfrm>
            <a:off x="6246225" y="3327963"/>
            <a:ext cx="2740800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dirty="0"/>
              <a:t>Users can write reviews for products.</a:t>
            </a:r>
            <a:endParaRPr dirty="0"/>
          </a:p>
        </p:txBody>
      </p:sp>
      <p:sp>
        <p:nvSpPr>
          <p:cNvPr id="3" name="Google Shape;204;p51">
            <a:extLst>
              <a:ext uri="{FF2B5EF4-FFF2-40B4-BE49-F238E27FC236}">
                <a16:creationId xmlns:a16="http://schemas.microsoft.com/office/drawing/2014/main" id="{15B27D60-7F9B-B7F5-65E3-C2B4F667B713}"/>
              </a:ext>
            </a:extLst>
          </p:cNvPr>
          <p:cNvSpPr txBox="1"/>
          <p:nvPr/>
        </p:nvSpPr>
        <p:spPr>
          <a:xfrm>
            <a:off x="832402" y="232849"/>
            <a:ext cx="54864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ER Modeling: Demand Side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0"/>
          <p:cNvSpPr txBox="1"/>
          <p:nvPr/>
        </p:nvSpPr>
        <p:spPr>
          <a:xfrm>
            <a:off x="783771" y="2571750"/>
            <a:ext cx="7576457" cy="715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lvl="0" algn="ctr"/>
            <a:r>
              <a:rPr lang="en-US" sz="4200" b="1" dirty="0">
                <a:solidFill>
                  <a:schemeClr val="dk1"/>
                </a:solidFill>
              </a:rPr>
              <a:t>Data Collection &amp; Generation</a:t>
            </a:r>
          </a:p>
        </p:txBody>
      </p:sp>
      <p:sp>
        <p:nvSpPr>
          <p:cNvPr id="195" name="Google Shape;195;p50"/>
          <p:cNvSpPr txBox="1"/>
          <p:nvPr/>
        </p:nvSpPr>
        <p:spPr>
          <a:xfrm>
            <a:off x="3200400" y="1542554"/>
            <a:ext cx="2743200" cy="9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Part </a:t>
            </a:r>
            <a:r>
              <a:rPr lang="en-US" altLang="zh-CN" sz="5400" b="1" dirty="0">
                <a:solidFill>
                  <a:srgbClr val="FCD546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sz="1100" dirty="0"/>
          </a:p>
        </p:txBody>
      </p:sp>
    </p:spTree>
    <p:extLst>
      <p:ext uri="{BB962C8B-B14F-4D97-AF65-F5344CB8AC3E}">
        <p14:creationId xmlns:p14="http://schemas.microsoft.com/office/powerpoint/2010/main" val="587610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 thruBlk="1"/>
      </p:transition>
    </mc:Choice>
    <mc:Fallback xmlns="">
      <p:transition spd="slow">
        <p:fade thruBlk="1"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62"/>
          <p:cNvSpPr/>
          <p:nvPr/>
        </p:nvSpPr>
        <p:spPr>
          <a:xfrm>
            <a:off x="294070" y="182302"/>
            <a:ext cx="313601" cy="357223"/>
          </a:xfrm>
          <a:custGeom>
            <a:avLst/>
            <a:gdLst/>
            <a:ahLst/>
            <a:cxnLst/>
            <a:rect l="l" t="t" r="r" b="b"/>
            <a:pathLst>
              <a:path w="844" h="960" extrusionOk="0">
                <a:moveTo>
                  <a:pt x="92" y="223"/>
                </a:moveTo>
                <a:cubicBezTo>
                  <a:pt x="0" y="342"/>
                  <a:pt x="21" y="492"/>
                  <a:pt x="28" y="537"/>
                </a:cubicBezTo>
                <a:cubicBezTo>
                  <a:pt x="35" y="585"/>
                  <a:pt x="76" y="819"/>
                  <a:pt x="268" y="892"/>
                </a:cubicBezTo>
                <a:cubicBezTo>
                  <a:pt x="449" y="960"/>
                  <a:pt x="665" y="847"/>
                  <a:pt x="759" y="679"/>
                </a:cubicBezTo>
                <a:cubicBezTo>
                  <a:pt x="844" y="525"/>
                  <a:pt x="841" y="301"/>
                  <a:pt x="697" y="167"/>
                </a:cubicBezTo>
                <a:cubicBezTo>
                  <a:pt x="519" y="0"/>
                  <a:pt x="218" y="58"/>
                  <a:pt x="92" y="223"/>
                </a:cubicBezTo>
                <a:close/>
              </a:path>
            </a:pathLst>
          </a:custGeom>
          <a:solidFill>
            <a:srgbClr val="FCD546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4" name="Google Shape;374;p62"/>
          <p:cNvSpPr/>
          <p:nvPr/>
        </p:nvSpPr>
        <p:spPr>
          <a:xfrm>
            <a:off x="450870" y="331181"/>
            <a:ext cx="313601" cy="357223"/>
          </a:xfrm>
          <a:custGeom>
            <a:avLst/>
            <a:gdLst/>
            <a:ahLst/>
            <a:cxnLst/>
            <a:rect l="l" t="t" r="r" b="b"/>
            <a:pathLst>
              <a:path w="844" h="960" extrusionOk="0">
                <a:moveTo>
                  <a:pt x="92" y="223"/>
                </a:moveTo>
                <a:cubicBezTo>
                  <a:pt x="0" y="342"/>
                  <a:pt x="21" y="492"/>
                  <a:pt x="28" y="537"/>
                </a:cubicBezTo>
                <a:cubicBezTo>
                  <a:pt x="35" y="585"/>
                  <a:pt x="76" y="819"/>
                  <a:pt x="268" y="892"/>
                </a:cubicBezTo>
                <a:cubicBezTo>
                  <a:pt x="449" y="960"/>
                  <a:pt x="665" y="847"/>
                  <a:pt x="759" y="679"/>
                </a:cubicBezTo>
                <a:cubicBezTo>
                  <a:pt x="844" y="525"/>
                  <a:pt x="841" y="301"/>
                  <a:pt x="697" y="167"/>
                </a:cubicBezTo>
                <a:cubicBezTo>
                  <a:pt x="519" y="0"/>
                  <a:pt x="218" y="58"/>
                  <a:pt x="92" y="223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7" name="Google Shape;377;p62"/>
          <p:cNvSpPr txBox="1"/>
          <p:nvPr/>
        </p:nvSpPr>
        <p:spPr>
          <a:xfrm>
            <a:off x="725278" y="1269640"/>
            <a:ext cx="6960906" cy="2916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-"/>
            </a:pPr>
            <a:r>
              <a:rPr lang="en" dirty="0">
                <a:solidFill>
                  <a:schemeClr val="dk1"/>
                </a:solidFill>
              </a:rPr>
              <a:t>Cosmetics datasets</a:t>
            </a:r>
            <a:r>
              <a:rPr lang="en" sz="1300" dirty="0">
                <a:solidFill>
                  <a:schemeClr val="dk1"/>
                </a:solidFill>
              </a:rPr>
              <a:t>: </a:t>
            </a:r>
          </a:p>
          <a:p>
            <a:pPr marL="14605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</a:pPr>
            <a:r>
              <a:rPr lang="en" sz="1200" dirty="0">
                <a:solidFill>
                  <a:schemeClr val="dk1"/>
                </a:solidFill>
              </a:rPr>
              <a:t>       </a:t>
            </a:r>
            <a:r>
              <a:rPr lang="en" sz="1200" u="sng" dirty="0">
                <a:solidFill>
                  <a:schemeClr val="dk1"/>
                </a:solidFill>
              </a:rPr>
              <a:t>https://www.kaggle.com/datasets/kingabzpro/cosmetics-datasets</a:t>
            </a:r>
            <a:endParaRPr sz="1200" u="sng" dirty="0">
              <a:solidFill>
                <a:schemeClr val="dk1"/>
              </a:solidFill>
            </a:endParaRPr>
          </a:p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-"/>
            </a:pPr>
            <a:r>
              <a:rPr lang="en" dirty="0">
                <a:solidFill>
                  <a:schemeClr val="dk1"/>
                </a:solidFill>
              </a:rPr>
              <a:t>Sephora Website:</a:t>
            </a:r>
            <a:r>
              <a:rPr lang="en" sz="1300" dirty="0">
                <a:solidFill>
                  <a:schemeClr val="dk1"/>
                </a:solidFill>
              </a:rPr>
              <a:t> </a:t>
            </a:r>
          </a:p>
          <a:p>
            <a:pPr marL="14605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</a:pPr>
            <a:r>
              <a:rPr lang="en" sz="1300" dirty="0">
                <a:solidFill>
                  <a:schemeClr val="dk1"/>
                </a:solidFill>
              </a:rPr>
              <a:t>       </a:t>
            </a:r>
            <a:r>
              <a:rPr lang="en" sz="1200" u="sng" dirty="0">
                <a:solidFill>
                  <a:schemeClr val="dk1"/>
                </a:solidFill>
              </a:rPr>
              <a:t>https://www.kaggle.com/datasets/raghadalharbi/all-products-available-on-sephora-website</a:t>
            </a: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dirty="0"/>
              <a:t>Python packages: random, numpy, pandas</a:t>
            </a:r>
            <a:endParaRPr dirty="0"/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dirty="0"/>
              <a:t>Cutting-edge language model: phoenix-inst-chat-7b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	</a:t>
            </a:r>
            <a:endParaRPr dirty="0"/>
          </a:p>
        </p:txBody>
      </p:sp>
      <p:sp>
        <p:nvSpPr>
          <p:cNvPr id="378" name="Google Shape;378;p62"/>
          <p:cNvSpPr txBox="1"/>
          <p:nvPr/>
        </p:nvSpPr>
        <p:spPr>
          <a:xfrm>
            <a:off x="121975" y="4597725"/>
            <a:ext cx="91440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/>
              <a:t>Chen, Z., Jiang, F., Chen, J., Wang, T., Yu, F., Chen, G., ... &amp; Li, H. (2023). Phoenix: Democratizing ChatGPT across Languages. arXiv preprint arXiv:2304.10453.</a:t>
            </a:r>
            <a:endParaRPr sz="950"/>
          </a:p>
        </p:txBody>
      </p:sp>
      <p:sp>
        <p:nvSpPr>
          <p:cNvPr id="379" name="Google Shape;379;p62"/>
          <p:cNvSpPr txBox="1"/>
          <p:nvPr/>
        </p:nvSpPr>
        <p:spPr>
          <a:xfrm>
            <a:off x="905549" y="951457"/>
            <a:ext cx="1861200" cy="331500"/>
          </a:xfrm>
          <a:prstGeom prst="rect">
            <a:avLst/>
          </a:prstGeom>
          <a:solidFill>
            <a:srgbClr val="FCD546"/>
          </a:solidFill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1"/>
                </a:solidFill>
              </a:rPr>
              <a:t>Collected Data</a:t>
            </a:r>
            <a:endParaRPr sz="1400" b="1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" name="Google Shape;380;p62"/>
          <p:cNvSpPr txBox="1"/>
          <p:nvPr/>
        </p:nvSpPr>
        <p:spPr>
          <a:xfrm>
            <a:off x="905549" y="2797989"/>
            <a:ext cx="1861200" cy="331500"/>
          </a:xfrm>
          <a:prstGeom prst="rect">
            <a:avLst/>
          </a:prstGeom>
          <a:solidFill>
            <a:srgbClr val="FCD546"/>
          </a:solidFill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1"/>
                </a:solidFill>
              </a:rPr>
              <a:t>Generated Data</a:t>
            </a:r>
            <a:endParaRPr sz="1400" b="1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Google Shape;204;p51">
            <a:extLst>
              <a:ext uri="{FF2B5EF4-FFF2-40B4-BE49-F238E27FC236}">
                <a16:creationId xmlns:a16="http://schemas.microsoft.com/office/drawing/2014/main" id="{8A20B356-0149-838F-BA5B-166643512CD9}"/>
              </a:ext>
            </a:extLst>
          </p:cNvPr>
          <p:cNvSpPr txBox="1"/>
          <p:nvPr/>
        </p:nvSpPr>
        <p:spPr>
          <a:xfrm>
            <a:off x="832402" y="232849"/>
            <a:ext cx="54864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 Collection and Generation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63"/>
          <p:cNvSpPr/>
          <p:nvPr/>
        </p:nvSpPr>
        <p:spPr>
          <a:xfrm>
            <a:off x="294070" y="182302"/>
            <a:ext cx="313601" cy="357223"/>
          </a:xfrm>
          <a:custGeom>
            <a:avLst/>
            <a:gdLst/>
            <a:ahLst/>
            <a:cxnLst/>
            <a:rect l="l" t="t" r="r" b="b"/>
            <a:pathLst>
              <a:path w="844" h="960" extrusionOk="0">
                <a:moveTo>
                  <a:pt x="92" y="223"/>
                </a:moveTo>
                <a:cubicBezTo>
                  <a:pt x="0" y="342"/>
                  <a:pt x="21" y="492"/>
                  <a:pt x="28" y="537"/>
                </a:cubicBezTo>
                <a:cubicBezTo>
                  <a:pt x="35" y="585"/>
                  <a:pt x="76" y="819"/>
                  <a:pt x="268" y="892"/>
                </a:cubicBezTo>
                <a:cubicBezTo>
                  <a:pt x="449" y="960"/>
                  <a:pt x="665" y="847"/>
                  <a:pt x="759" y="679"/>
                </a:cubicBezTo>
                <a:cubicBezTo>
                  <a:pt x="844" y="525"/>
                  <a:pt x="841" y="301"/>
                  <a:pt x="697" y="167"/>
                </a:cubicBezTo>
                <a:cubicBezTo>
                  <a:pt x="519" y="0"/>
                  <a:pt x="218" y="58"/>
                  <a:pt x="92" y="223"/>
                </a:cubicBezTo>
                <a:close/>
              </a:path>
            </a:pathLst>
          </a:custGeom>
          <a:solidFill>
            <a:srgbClr val="FCD546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" name="Google Shape;386;p63"/>
          <p:cNvSpPr/>
          <p:nvPr/>
        </p:nvSpPr>
        <p:spPr>
          <a:xfrm>
            <a:off x="450870" y="331181"/>
            <a:ext cx="313601" cy="357223"/>
          </a:xfrm>
          <a:custGeom>
            <a:avLst/>
            <a:gdLst/>
            <a:ahLst/>
            <a:cxnLst/>
            <a:rect l="l" t="t" r="r" b="b"/>
            <a:pathLst>
              <a:path w="844" h="960" extrusionOk="0">
                <a:moveTo>
                  <a:pt x="92" y="223"/>
                </a:moveTo>
                <a:cubicBezTo>
                  <a:pt x="0" y="342"/>
                  <a:pt x="21" y="492"/>
                  <a:pt x="28" y="537"/>
                </a:cubicBezTo>
                <a:cubicBezTo>
                  <a:pt x="35" y="585"/>
                  <a:pt x="76" y="819"/>
                  <a:pt x="268" y="892"/>
                </a:cubicBezTo>
                <a:cubicBezTo>
                  <a:pt x="449" y="960"/>
                  <a:pt x="665" y="847"/>
                  <a:pt x="759" y="679"/>
                </a:cubicBezTo>
                <a:cubicBezTo>
                  <a:pt x="844" y="525"/>
                  <a:pt x="841" y="301"/>
                  <a:pt x="697" y="167"/>
                </a:cubicBezTo>
                <a:cubicBezTo>
                  <a:pt x="519" y="0"/>
                  <a:pt x="218" y="58"/>
                  <a:pt x="92" y="223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8" name="Google Shape;388;p63"/>
          <p:cNvSpPr txBox="1"/>
          <p:nvPr/>
        </p:nvSpPr>
        <p:spPr>
          <a:xfrm>
            <a:off x="536027" y="904591"/>
            <a:ext cx="5670108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Generate `review.COMMENT` using </a:t>
            </a:r>
            <a:r>
              <a:rPr lang="en" i="1" dirty="0"/>
              <a:t>Phoenix-inst-chat-7b</a:t>
            </a:r>
            <a:r>
              <a:rPr lang="en" dirty="0"/>
              <a:t>:</a:t>
            </a:r>
            <a:endParaRPr dirty="0"/>
          </a:p>
        </p:txBody>
      </p:sp>
      <p:pic>
        <p:nvPicPr>
          <p:cNvPr id="389" name="Google Shape;389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7671" y="1459750"/>
            <a:ext cx="8246575" cy="2224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90" name="Google Shape;390;p63"/>
          <p:cNvCxnSpPr/>
          <p:nvPr/>
        </p:nvCxnSpPr>
        <p:spPr>
          <a:xfrm rot="10800000" flipH="1">
            <a:off x="1397209" y="2083550"/>
            <a:ext cx="6949800" cy="38100"/>
          </a:xfrm>
          <a:prstGeom prst="straightConnector1">
            <a:avLst/>
          </a:prstGeom>
          <a:noFill/>
          <a:ln w="19050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1" name="Google Shape;391;p63"/>
          <p:cNvSpPr/>
          <p:nvPr/>
        </p:nvSpPr>
        <p:spPr>
          <a:xfrm>
            <a:off x="607671" y="2521700"/>
            <a:ext cx="2416200" cy="1161900"/>
          </a:xfrm>
          <a:prstGeom prst="rect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" name="Google Shape;392;p63"/>
          <p:cNvSpPr txBox="1"/>
          <p:nvPr/>
        </p:nvSpPr>
        <p:spPr>
          <a:xfrm>
            <a:off x="155575" y="4616775"/>
            <a:ext cx="89886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/>
              <a:t>Chen, Z., Jiang, F., Chen, J., Wang, T., Yu, F., Chen, G., ... &amp; Li, H. (2023). Phoenix: Democratizing ChatGPT across Languages. arXiv preprint arXiv:2304.10453.</a:t>
            </a:r>
            <a:endParaRPr sz="950"/>
          </a:p>
        </p:txBody>
      </p:sp>
      <p:sp>
        <p:nvSpPr>
          <p:cNvPr id="2" name="Google Shape;204;p51">
            <a:extLst>
              <a:ext uri="{FF2B5EF4-FFF2-40B4-BE49-F238E27FC236}">
                <a16:creationId xmlns:a16="http://schemas.microsoft.com/office/drawing/2014/main" id="{36134C3E-48F0-7122-909B-7647495F91AA}"/>
              </a:ext>
            </a:extLst>
          </p:cNvPr>
          <p:cNvSpPr txBox="1"/>
          <p:nvPr/>
        </p:nvSpPr>
        <p:spPr>
          <a:xfrm>
            <a:off x="832402" y="232849"/>
            <a:ext cx="54864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 Collection and Generation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4"/>
          <p:cNvSpPr/>
          <p:nvPr/>
        </p:nvSpPr>
        <p:spPr>
          <a:xfrm>
            <a:off x="294070" y="182302"/>
            <a:ext cx="313601" cy="357223"/>
          </a:xfrm>
          <a:custGeom>
            <a:avLst/>
            <a:gdLst/>
            <a:ahLst/>
            <a:cxnLst/>
            <a:rect l="l" t="t" r="r" b="b"/>
            <a:pathLst>
              <a:path w="844" h="960" extrusionOk="0">
                <a:moveTo>
                  <a:pt x="92" y="223"/>
                </a:moveTo>
                <a:cubicBezTo>
                  <a:pt x="0" y="342"/>
                  <a:pt x="21" y="492"/>
                  <a:pt x="28" y="537"/>
                </a:cubicBezTo>
                <a:cubicBezTo>
                  <a:pt x="35" y="585"/>
                  <a:pt x="76" y="819"/>
                  <a:pt x="268" y="892"/>
                </a:cubicBezTo>
                <a:cubicBezTo>
                  <a:pt x="449" y="960"/>
                  <a:pt x="665" y="847"/>
                  <a:pt x="759" y="679"/>
                </a:cubicBezTo>
                <a:cubicBezTo>
                  <a:pt x="844" y="525"/>
                  <a:pt x="841" y="301"/>
                  <a:pt x="697" y="167"/>
                </a:cubicBezTo>
                <a:cubicBezTo>
                  <a:pt x="519" y="0"/>
                  <a:pt x="218" y="58"/>
                  <a:pt x="92" y="223"/>
                </a:cubicBezTo>
                <a:close/>
              </a:path>
            </a:pathLst>
          </a:custGeom>
          <a:solidFill>
            <a:srgbClr val="FCD546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8" name="Google Shape;398;p64"/>
          <p:cNvSpPr/>
          <p:nvPr/>
        </p:nvSpPr>
        <p:spPr>
          <a:xfrm>
            <a:off x="450870" y="331181"/>
            <a:ext cx="313601" cy="357223"/>
          </a:xfrm>
          <a:custGeom>
            <a:avLst/>
            <a:gdLst/>
            <a:ahLst/>
            <a:cxnLst/>
            <a:rect l="l" t="t" r="r" b="b"/>
            <a:pathLst>
              <a:path w="844" h="960" extrusionOk="0">
                <a:moveTo>
                  <a:pt x="92" y="223"/>
                </a:moveTo>
                <a:cubicBezTo>
                  <a:pt x="0" y="342"/>
                  <a:pt x="21" y="492"/>
                  <a:pt x="28" y="537"/>
                </a:cubicBezTo>
                <a:cubicBezTo>
                  <a:pt x="35" y="585"/>
                  <a:pt x="76" y="819"/>
                  <a:pt x="268" y="892"/>
                </a:cubicBezTo>
                <a:cubicBezTo>
                  <a:pt x="449" y="960"/>
                  <a:pt x="665" y="847"/>
                  <a:pt x="759" y="679"/>
                </a:cubicBezTo>
                <a:cubicBezTo>
                  <a:pt x="844" y="525"/>
                  <a:pt x="841" y="301"/>
                  <a:pt x="697" y="167"/>
                </a:cubicBezTo>
                <a:cubicBezTo>
                  <a:pt x="519" y="0"/>
                  <a:pt x="218" y="58"/>
                  <a:pt x="92" y="223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" name="Google Shape;400;p64"/>
          <p:cNvSpPr txBox="1"/>
          <p:nvPr/>
        </p:nvSpPr>
        <p:spPr>
          <a:xfrm>
            <a:off x="290125" y="749300"/>
            <a:ext cx="22467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Generated samples:</a:t>
            </a:r>
            <a:endParaRPr sz="1800" dirty="0"/>
          </a:p>
        </p:txBody>
      </p:sp>
      <p:sp>
        <p:nvSpPr>
          <p:cNvPr id="401" name="Google Shape;401;p64"/>
          <p:cNvSpPr txBox="1"/>
          <p:nvPr/>
        </p:nvSpPr>
        <p:spPr>
          <a:xfrm>
            <a:off x="1800225" y="1352725"/>
            <a:ext cx="6450396" cy="831300"/>
          </a:xfrm>
          <a:prstGeom prst="rect">
            <a:avLst/>
          </a:prstGeom>
          <a:solidFill>
            <a:srgbClr val="FFD743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“I was so excited to purchase the Wisteria Blue product, </a:t>
            </a:r>
            <a:r>
              <a:rPr lang="en" b="1" dirty="0"/>
              <a:t>but my expectations were not met</a:t>
            </a:r>
            <a:r>
              <a:rPr lang="en" dirty="0"/>
              <a:t>. I expected a stunning color and quality, but the product was </a:t>
            </a:r>
            <a:r>
              <a:rPr lang="en" b="1" dirty="0"/>
              <a:t>disappointingly mediocre</a:t>
            </a:r>
            <a:r>
              <a:rPr lang="en" dirty="0"/>
              <a:t>. I would </a:t>
            </a:r>
            <a:r>
              <a:rPr lang="en" b="1" dirty="0"/>
              <a:t>rate this purchase 2 out of 5</a:t>
            </a:r>
            <a:r>
              <a:rPr lang="en" dirty="0"/>
              <a:t>.”</a:t>
            </a:r>
            <a:endParaRPr dirty="0"/>
          </a:p>
        </p:txBody>
      </p:sp>
      <p:sp>
        <p:nvSpPr>
          <p:cNvPr id="402" name="Google Shape;402;p64"/>
          <p:cNvSpPr txBox="1"/>
          <p:nvPr/>
        </p:nvSpPr>
        <p:spPr>
          <a:xfrm>
            <a:off x="1800225" y="2850050"/>
            <a:ext cx="6450396" cy="1477297"/>
          </a:xfrm>
          <a:prstGeom prst="rect">
            <a:avLst/>
          </a:prstGeom>
          <a:solidFill>
            <a:srgbClr val="FFD743">
              <a:alpha val="96470"/>
            </a:srgbClr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“Just received my order of Gucci Bloom Gocce di Fiori Eau de Toilette for Her and I must say, I am so </a:t>
            </a:r>
            <a:r>
              <a:rPr lang="en" b="1" dirty="0"/>
              <a:t>impressed</a:t>
            </a:r>
            <a:r>
              <a:rPr lang="en" dirty="0"/>
              <a:t>! The fragrance is divine, with a perfect blend of sweet and floral notes that leaves a lasting impression. The packaging is also </a:t>
            </a:r>
            <a:r>
              <a:rPr lang="en" b="1" dirty="0"/>
              <a:t>stunning</a:t>
            </a:r>
            <a:r>
              <a:rPr lang="en" dirty="0"/>
              <a:t>, making it the </a:t>
            </a:r>
            <a:r>
              <a:rPr lang="en" b="1" dirty="0"/>
              <a:t>perfect addition to my collection</a:t>
            </a:r>
            <a:r>
              <a:rPr lang="en" dirty="0"/>
              <a:t>. I would definitely give this product </a:t>
            </a:r>
            <a:r>
              <a:rPr lang="en" b="1" dirty="0"/>
              <a:t>a rating of 4/5</a:t>
            </a:r>
            <a:r>
              <a:rPr lang="en" dirty="0"/>
              <a:t>, and I can't wait to share it with my friends. </a:t>
            </a:r>
            <a:r>
              <a:rPr lang="en" b="1" dirty="0"/>
              <a:t>Thank you, Sephora, for delivering such a fantastic product</a:t>
            </a:r>
            <a:r>
              <a:rPr lang="en" dirty="0"/>
              <a:t>!”</a:t>
            </a:r>
            <a:endParaRPr dirty="0"/>
          </a:p>
        </p:txBody>
      </p:sp>
      <p:sp>
        <p:nvSpPr>
          <p:cNvPr id="403" name="Google Shape;403;p64"/>
          <p:cNvSpPr txBox="1"/>
          <p:nvPr/>
        </p:nvSpPr>
        <p:spPr>
          <a:xfrm>
            <a:off x="537900" y="3057525"/>
            <a:ext cx="7131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1A0DAB"/>
                </a:solidFill>
                <a:highlight>
                  <a:srgbClr val="FFFFFF"/>
                </a:highlight>
                <a:uFill>
                  <a:noFill/>
                </a:u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😋</a:t>
            </a:r>
            <a:endParaRPr sz="2900"/>
          </a:p>
        </p:txBody>
      </p:sp>
      <p:sp>
        <p:nvSpPr>
          <p:cNvPr id="404" name="Google Shape;404;p64"/>
          <p:cNvSpPr txBox="1"/>
          <p:nvPr/>
        </p:nvSpPr>
        <p:spPr>
          <a:xfrm>
            <a:off x="537900" y="1322513"/>
            <a:ext cx="713100" cy="6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>
                <a:solidFill>
                  <a:srgbClr val="333333"/>
                </a:solidFill>
                <a:highlight>
                  <a:srgbClr val="FFFFFF"/>
                </a:highlight>
              </a:rPr>
              <a:t>😓</a:t>
            </a:r>
            <a:endParaRPr sz="800"/>
          </a:p>
        </p:txBody>
      </p:sp>
      <p:sp>
        <p:nvSpPr>
          <p:cNvPr id="405" name="Google Shape;405;p64"/>
          <p:cNvSpPr txBox="1"/>
          <p:nvPr/>
        </p:nvSpPr>
        <p:spPr>
          <a:xfrm>
            <a:off x="78450" y="3529900"/>
            <a:ext cx="1632000" cy="4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" sz="1650">
                <a:solidFill>
                  <a:srgbClr val="2458A1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⭐⭐⭐⭐</a:t>
            </a:r>
            <a:r>
              <a:rPr lang="en"/>
              <a:t> </a:t>
            </a:r>
            <a:r>
              <a:rPr lang="en" sz="1850">
                <a:solidFill>
                  <a:srgbClr val="2458A1"/>
                </a:solidFill>
                <a:uFill>
                  <a:noFill/>
                </a:u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⚝</a:t>
            </a:r>
            <a:endParaRPr sz="1850">
              <a:solidFill>
                <a:srgbClr val="2458A1"/>
              </a:solidFill>
            </a:endParaRPr>
          </a:p>
        </p:txBody>
      </p:sp>
      <p:sp>
        <p:nvSpPr>
          <p:cNvPr id="406" name="Google Shape;406;p64"/>
          <p:cNvSpPr txBox="1"/>
          <p:nvPr/>
        </p:nvSpPr>
        <p:spPr>
          <a:xfrm>
            <a:off x="164175" y="1780475"/>
            <a:ext cx="1546200" cy="4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" sz="1650">
                <a:solidFill>
                  <a:srgbClr val="2458A1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⭐⭐</a:t>
            </a:r>
            <a:r>
              <a:rPr lang="en" sz="1850">
                <a:solidFill>
                  <a:srgbClr val="2458A1"/>
                </a:solidFill>
                <a:uFill>
                  <a:noFill/>
                </a:u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⚝ ⚝</a:t>
            </a:r>
            <a:r>
              <a:rPr lang="en"/>
              <a:t> </a:t>
            </a:r>
            <a:r>
              <a:rPr lang="en" sz="1850">
                <a:solidFill>
                  <a:srgbClr val="2458A1"/>
                </a:solidFill>
                <a:uFill>
                  <a:noFill/>
                </a:u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⚝</a:t>
            </a:r>
            <a:endParaRPr sz="1850">
              <a:solidFill>
                <a:srgbClr val="2458A1"/>
              </a:solidFill>
            </a:endParaRPr>
          </a:p>
        </p:txBody>
      </p:sp>
      <p:sp>
        <p:nvSpPr>
          <p:cNvPr id="2" name="Google Shape;204;p51">
            <a:extLst>
              <a:ext uri="{FF2B5EF4-FFF2-40B4-BE49-F238E27FC236}">
                <a16:creationId xmlns:a16="http://schemas.microsoft.com/office/drawing/2014/main" id="{AB16D4ED-35DA-8A13-0006-C5AA1432FB2D}"/>
              </a:ext>
            </a:extLst>
          </p:cNvPr>
          <p:cNvSpPr txBox="1"/>
          <p:nvPr/>
        </p:nvSpPr>
        <p:spPr>
          <a:xfrm>
            <a:off x="832402" y="232849"/>
            <a:ext cx="54864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 Collection and Generation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0"/>
          <p:cNvSpPr txBox="1"/>
          <p:nvPr/>
        </p:nvSpPr>
        <p:spPr>
          <a:xfrm>
            <a:off x="783771" y="2571750"/>
            <a:ext cx="7576457" cy="715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lvl="0" algn="ctr"/>
            <a:r>
              <a:rPr lang="en-US" sz="4200" b="1" dirty="0">
                <a:solidFill>
                  <a:schemeClr val="dk1"/>
                </a:solidFill>
              </a:rPr>
              <a:t>Queries and Results</a:t>
            </a:r>
          </a:p>
        </p:txBody>
      </p:sp>
      <p:sp>
        <p:nvSpPr>
          <p:cNvPr id="195" name="Google Shape;195;p50"/>
          <p:cNvSpPr txBox="1"/>
          <p:nvPr/>
        </p:nvSpPr>
        <p:spPr>
          <a:xfrm>
            <a:off x="3200400" y="1542554"/>
            <a:ext cx="2743200" cy="9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Part </a:t>
            </a:r>
            <a:r>
              <a:rPr lang="en-US" altLang="zh-CN" sz="5400" b="1" dirty="0">
                <a:solidFill>
                  <a:srgbClr val="FCD546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sz="1100" dirty="0"/>
          </a:p>
        </p:txBody>
      </p:sp>
    </p:spTree>
    <p:extLst>
      <p:ext uri="{BB962C8B-B14F-4D97-AF65-F5344CB8AC3E}">
        <p14:creationId xmlns:p14="http://schemas.microsoft.com/office/powerpoint/2010/main" val="1716383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 thruBlk="1"/>
      </p:transition>
    </mc:Choice>
    <mc:Fallback xmlns="">
      <p:transition spd="slow">
        <p:fade thruBlk="1"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7" name="Google Shape;417;p66"/>
          <p:cNvGrpSpPr/>
          <p:nvPr/>
        </p:nvGrpSpPr>
        <p:grpSpPr>
          <a:xfrm>
            <a:off x="294070" y="182302"/>
            <a:ext cx="470401" cy="506101"/>
            <a:chOff x="294070" y="182302"/>
            <a:chExt cx="470401" cy="506101"/>
          </a:xfrm>
        </p:grpSpPr>
        <p:sp>
          <p:nvSpPr>
            <p:cNvPr id="418" name="Google Shape;418;p66"/>
            <p:cNvSpPr/>
            <p:nvPr/>
          </p:nvSpPr>
          <p:spPr>
            <a:xfrm>
              <a:off x="294070" y="182302"/>
              <a:ext cx="313600" cy="357222"/>
            </a:xfrm>
            <a:custGeom>
              <a:avLst/>
              <a:gdLst/>
              <a:ahLst/>
              <a:cxnLst/>
              <a:rect l="l" t="t" r="r" b="b"/>
              <a:pathLst>
                <a:path w="844" h="960" extrusionOk="0">
                  <a:moveTo>
                    <a:pt x="92" y="223"/>
                  </a:moveTo>
                  <a:cubicBezTo>
                    <a:pt x="0" y="342"/>
                    <a:pt x="21" y="492"/>
                    <a:pt x="28" y="537"/>
                  </a:cubicBezTo>
                  <a:cubicBezTo>
                    <a:pt x="35" y="585"/>
                    <a:pt x="76" y="819"/>
                    <a:pt x="268" y="892"/>
                  </a:cubicBezTo>
                  <a:cubicBezTo>
                    <a:pt x="449" y="960"/>
                    <a:pt x="665" y="847"/>
                    <a:pt x="759" y="679"/>
                  </a:cubicBezTo>
                  <a:cubicBezTo>
                    <a:pt x="844" y="525"/>
                    <a:pt x="841" y="301"/>
                    <a:pt x="697" y="167"/>
                  </a:cubicBezTo>
                  <a:cubicBezTo>
                    <a:pt x="519" y="0"/>
                    <a:pt x="218" y="58"/>
                    <a:pt x="92" y="223"/>
                  </a:cubicBezTo>
                  <a:close/>
                </a:path>
              </a:pathLst>
            </a:custGeom>
            <a:solidFill>
              <a:srgbClr val="FCD54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" name="Google Shape;419;p66"/>
            <p:cNvSpPr/>
            <p:nvPr/>
          </p:nvSpPr>
          <p:spPr>
            <a:xfrm>
              <a:off x="450870" y="331181"/>
              <a:ext cx="313601" cy="357222"/>
            </a:xfrm>
            <a:custGeom>
              <a:avLst/>
              <a:gdLst/>
              <a:ahLst/>
              <a:cxnLst/>
              <a:rect l="l" t="t" r="r" b="b"/>
              <a:pathLst>
                <a:path w="844" h="960" extrusionOk="0">
                  <a:moveTo>
                    <a:pt x="92" y="223"/>
                  </a:moveTo>
                  <a:cubicBezTo>
                    <a:pt x="0" y="342"/>
                    <a:pt x="21" y="492"/>
                    <a:pt x="28" y="537"/>
                  </a:cubicBezTo>
                  <a:cubicBezTo>
                    <a:pt x="35" y="585"/>
                    <a:pt x="76" y="819"/>
                    <a:pt x="268" y="892"/>
                  </a:cubicBezTo>
                  <a:cubicBezTo>
                    <a:pt x="449" y="960"/>
                    <a:pt x="665" y="847"/>
                    <a:pt x="759" y="679"/>
                  </a:cubicBezTo>
                  <a:cubicBezTo>
                    <a:pt x="844" y="525"/>
                    <a:pt x="841" y="301"/>
                    <a:pt x="697" y="167"/>
                  </a:cubicBezTo>
                  <a:cubicBezTo>
                    <a:pt x="519" y="0"/>
                    <a:pt x="218" y="58"/>
                    <a:pt x="92" y="22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" name="Google Shape;204;p51">
            <a:extLst>
              <a:ext uri="{FF2B5EF4-FFF2-40B4-BE49-F238E27FC236}">
                <a16:creationId xmlns:a16="http://schemas.microsoft.com/office/drawing/2014/main" id="{20BDC6A2-4FF3-5E88-7A57-485FB6733F11}"/>
              </a:ext>
            </a:extLst>
          </p:cNvPr>
          <p:cNvSpPr txBox="1"/>
          <p:nvPr/>
        </p:nvSpPr>
        <p:spPr>
          <a:xfrm>
            <a:off x="832402" y="232849"/>
            <a:ext cx="54864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Demo of SQL Implementation</a:t>
            </a:r>
          </a:p>
        </p:txBody>
      </p:sp>
      <p:pic>
        <p:nvPicPr>
          <p:cNvPr id="3" name="1.5">
            <a:hlinkClick r:id="" action="ppaction://media"/>
            <a:extLst>
              <a:ext uri="{FF2B5EF4-FFF2-40B4-BE49-F238E27FC236}">
                <a16:creationId xmlns:a16="http://schemas.microsoft.com/office/drawing/2014/main" id="{9BDED83E-A008-F3A4-11AB-D86618046C6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80262" y="688403"/>
            <a:ext cx="7783476" cy="44103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53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67"/>
          <p:cNvSpPr/>
          <p:nvPr/>
        </p:nvSpPr>
        <p:spPr>
          <a:xfrm>
            <a:off x="294070" y="182302"/>
            <a:ext cx="313601" cy="357223"/>
          </a:xfrm>
          <a:custGeom>
            <a:avLst/>
            <a:gdLst/>
            <a:ahLst/>
            <a:cxnLst/>
            <a:rect l="l" t="t" r="r" b="b"/>
            <a:pathLst>
              <a:path w="844" h="960" extrusionOk="0">
                <a:moveTo>
                  <a:pt x="92" y="223"/>
                </a:moveTo>
                <a:cubicBezTo>
                  <a:pt x="0" y="342"/>
                  <a:pt x="21" y="492"/>
                  <a:pt x="28" y="537"/>
                </a:cubicBezTo>
                <a:cubicBezTo>
                  <a:pt x="35" y="585"/>
                  <a:pt x="76" y="819"/>
                  <a:pt x="268" y="892"/>
                </a:cubicBezTo>
                <a:cubicBezTo>
                  <a:pt x="449" y="960"/>
                  <a:pt x="665" y="847"/>
                  <a:pt x="759" y="679"/>
                </a:cubicBezTo>
                <a:cubicBezTo>
                  <a:pt x="844" y="525"/>
                  <a:pt x="841" y="301"/>
                  <a:pt x="697" y="167"/>
                </a:cubicBezTo>
                <a:cubicBezTo>
                  <a:pt x="519" y="0"/>
                  <a:pt x="218" y="58"/>
                  <a:pt x="92" y="223"/>
                </a:cubicBezTo>
                <a:close/>
              </a:path>
            </a:pathLst>
          </a:custGeom>
          <a:solidFill>
            <a:srgbClr val="FCD546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6" name="Google Shape;426;p67"/>
          <p:cNvSpPr/>
          <p:nvPr/>
        </p:nvSpPr>
        <p:spPr>
          <a:xfrm>
            <a:off x="450870" y="331181"/>
            <a:ext cx="313601" cy="357223"/>
          </a:xfrm>
          <a:custGeom>
            <a:avLst/>
            <a:gdLst/>
            <a:ahLst/>
            <a:cxnLst/>
            <a:rect l="l" t="t" r="r" b="b"/>
            <a:pathLst>
              <a:path w="844" h="960" extrusionOk="0">
                <a:moveTo>
                  <a:pt x="92" y="223"/>
                </a:moveTo>
                <a:cubicBezTo>
                  <a:pt x="0" y="342"/>
                  <a:pt x="21" y="492"/>
                  <a:pt x="28" y="537"/>
                </a:cubicBezTo>
                <a:cubicBezTo>
                  <a:pt x="35" y="585"/>
                  <a:pt x="76" y="819"/>
                  <a:pt x="268" y="892"/>
                </a:cubicBezTo>
                <a:cubicBezTo>
                  <a:pt x="449" y="960"/>
                  <a:pt x="665" y="847"/>
                  <a:pt x="759" y="679"/>
                </a:cubicBezTo>
                <a:cubicBezTo>
                  <a:pt x="844" y="525"/>
                  <a:pt x="841" y="301"/>
                  <a:pt x="697" y="167"/>
                </a:cubicBezTo>
                <a:cubicBezTo>
                  <a:pt x="519" y="0"/>
                  <a:pt x="218" y="58"/>
                  <a:pt x="92" y="223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8" name="Google Shape;428;p67"/>
          <p:cNvSpPr txBox="1"/>
          <p:nvPr/>
        </p:nvSpPr>
        <p:spPr>
          <a:xfrm>
            <a:off x="530675" y="722450"/>
            <a:ext cx="83601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1"/>
                </a:solidFill>
              </a:rPr>
              <a:t>Eg: complaint</a:t>
            </a:r>
            <a:endParaRPr sz="1800" dirty="0"/>
          </a:p>
        </p:txBody>
      </p:sp>
      <p:pic>
        <p:nvPicPr>
          <p:cNvPr id="429" name="Google Shape;429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7675" y="1459475"/>
            <a:ext cx="6676621" cy="3192850"/>
          </a:xfrm>
          <a:prstGeom prst="rect">
            <a:avLst/>
          </a:prstGeom>
          <a:noFill/>
          <a:ln>
            <a:noFill/>
          </a:ln>
        </p:spPr>
      </p:pic>
      <p:sp>
        <p:nvSpPr>
          <p:cNvPr id="430" name="Google Shape;430;p67"/>
          <p:cNvSpPr/>
          <p:nvPr/>
        </p:nvSpPr>
        <p:spPr>
          <a:xfrm>
            <a:off x="1200150" y="3706575"/>
            <a:ext cx="6033300" cy="7593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E691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1" name="Google Shape;431;p67"/>
          <p:cNvSpPr txBox="1"/>
          <p:nvPr/>
        </p:nvSpPr>
        <p:spPr>
          <a:xfrm>
            <a:off x="6408975" y="2098225"/>
            <a:ext cx="2431967" cy="1015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Add some checks to satisfy the constraints we set.</a:t>
            </a:r>
            <a:endParaRPr sz="1800" dirty="0"/>
          </a:p>
        </p:txBody>
      </p:sp>
      <p:cxnSp>
        <p:nvCxnSpPr>
          <p:cNvPr id="432" name="Google Shape;432;p67"/>
          <p:cNvCxnSpPr>
            <a:cxnSpLocks/>
            <a:stCxn id="430" idx="3"/>
            <a:endCxn id="431" idx="2"/>
          </p:cNvCxnSpPr>
          <p:nvPr/>
        </p:nvCxnSpPr>
        <p:spPr>
          <a:xfrm flipV="1">
            <a:off x="7233450" y="3113857"/>
            <a:ext cx="391509" cy="972368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33" name="Google Shape;433;p67"/>
          <p:cNvSpPr/>
          <p:nvPr/>
        </p:nvSpPr>
        <p:spPr>
          <a:xfrm>
            <a:off x="6388575" y="2100175"/>
            <a:ext cx="2452367" cy="11043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204;p51">
            <a:extLst>
              <a:ext uri="{FF2B5EF4-FFF2-40B4-BE49-F238E27FC236}">
                <a16:creationId xmlns:a16="http://schemas.microsoft.com/office/drawing/2014/main" id="{1CF4E84F-1CD6-F94A-5419-BDBAAE7ADDF9}"/>
              </a:ext>
            </a:extLst>
          </p:cNvPr>
          <p:cNvSpPr txBox="1"/>
          <p:nvPr/>
        </p:nvSpPr>
        <p:spPr>
          <a:xfrm>
            <a:off x="832402" y="232849"/>
            <a:ext cx="54864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Create Tables: Foundation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push dir="r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0"/>
          <p:cNvSpPr txBox="1"/>
          <p:nvPr/>
        </p:nvSpPr>
        <p:spPr>
          <a:xfrm>
            <a:off x="2721600" y="2442854"/>
            <a:ext cx="3700800" cy="7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 b="1" dirty="0">
                <a:solidFill>
                  <a:schemeClr val="dk1"/>
                </a:solidFill>
              </a:rPr>
              <a:t>Introduction</a:t>
            </a:r>
            <a:endParaRPr sz="4200" b="1" dirty="0">
              <a:solidFill>
                <a:schemeClr val="dk1"/>
              </a:solidFill>
            </a:endParaRPr>
          </a:p>
        </p:txBody>
      </p:sp>
      <p:sp>
        <p:nvSpPr>
          <p:cNvPr id="195" name="Google Shape;195;p50"/>
          <p:cNvSpPr txBox="1"/>
          <p:nvPr/>
        </p:nvSpPr>
        <p:spPr>
          <a:xfrm>
            <a:off x="3200400" y="1542554"/>
            <a:ext cx="2743200" cy="9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Part </a:t>
            </a:r>
            <a:r>
              <a:rPr lang="en" sz="5400" b="1" dirty="0">
                <a:solidFill>
                  <a:srgbClr val="FCD546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sz="11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68"/>
          <p:cNvSpPr/>
          <p:nvPr/>
        </p:nvSpPr>
        <p:spPr>
          <a:xfrm>
            <a:off x="294070" y="182302"/>
            <a:ext cx="313601" cy="357223"/>
          </a:xfrm>
          <a:custGeom>
            <a:avLst/>
            <a:gdLst/>
            <a:ahLst/>
            <a:cxnLst/>
            <a:rect l="l" t="t" r="r" b="b"/>
            <a:pathLst>
              <a:path w="844" h="960" extrusionOk="0">
                <a:moveTo>
                  <a:pt x="92" y="223"/>
                </a:moveTo>
                <a:cubicBezTo>
                  <a:pt x="0" y="342"/>
                  <a:pt x="21" y="492"/>
                  <a:pt x="28" y="537"/>
                </a:cubicBezTo>
                <a:cubicBezTo>
                  <a:pt x="35" y="585"/>
                  <a:pt x="76" y="819"/>
                  <a:pt x="268" y="892"/>
                </a:cubicBezTo>
                <a:cubicBezTo>
                  <a:pt x="449" y="960"/>
                  <a:pt x="665" y="847"/>
                  <a:pt x="759" y="679"/>
                </a:cubicBezTo>
                <a:cubicBezTo>
                  <a:pt x="844" y="525"/>
                  <a:pt x="841" y="301"/>
                  <a:pt x="697" y="167"/>
                </a:cubicBezTo>
                <a:cubicBezTo>
                  <a:pt x="519" y="0"/>
                  <a:pt x="218" y="58"/>
                  <a:pt x="92" y="223"/>
                </a:cubicBezTo>
                <a:close/>
              </a:path>
            </a:pathLst>
          </a:custGeom>
          <a:solidFill>
            <a:srgbClr val="FCD546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9" name="Google Shape;439;p68"/>
          <p:cNvSpPr/>
          <p:nvPr/>
        </p:nvSpPr>
        <p:spPr>
          <a:xfrm>
            <a:off x="450870" y="331181"/>
            <a:ext cx="313601" cy="357223"/>
          </a:xfrm>
          <a:custGeom>
            <a:avLst/>
            <a:gdLst/>
            <a:ahLst/>
            <a:cxnLst/>
            <a:rect l="l" t="t" r="r" b="b"/>
            <a:pathLst>
              <a:path w="844" h="960" extrusionOk="0">
                <a:moveTo>
                  <a:pt x="92" y="223"/>
                </a:moveTo>
                <a:cubicBezTo>
                  <a:pt x="0" y="342"/>
                  <a:pt x="21" y="492"/>
                  <a:pt x="28" y="537"/>
                </a:cubicBezTo>
                <a:cubicBezTo>
                  <a:pt x="35" y="585"/>
                  <a:pt x="76" y="819"/>
                  <a:pt x="268" y="892"/>
                </a:cubicBezTo>
                <a:cubicBezTo>
                  <a:pt x="449" y="960"/>
                  <a:pt x="665" y="847"/>
                  <a:pt x="759" y="679"/>
                </a:cubicBezTo>
                <a:cubicBezTo>
                  <a:pt x="844" y="525"/>
                  <a:pt x="841" y="301"/>
                  <a:pt x="697" y="167"/>
                </a:cubicBezTo>
                <a:cubicBezTo>
                  <a:pt x="519" y="0"/>
                  <a:pt x="218" y="58"/>
                  <a:pt x="92" y="223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1" name="Google Shape;441;p68"/>
          <p:cNvSpPr txBox="1"/>
          <p:nvPr/>
        </p:nvSpPr>
        <p:spPr>
          <a:xfrm>
            <a:off x="821864" y="646998"/>
            <a:ext cx="4883992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Eg: Load user.csv into the table project.user</a:t>
            </a:r>
            <a:endParaRPr sz="1800" dirty="0"/>
          </a:p>
        </p:txBody>
      </p:sp>
      <p:grpSp>
        <p:nvGrpSpPr>
          <p:cNvPr id="442" name="Google Shape;442;p68"/>
          <p:cNvGrpSpPr/>
          <p:nvPr/>
        </p:nvGrpSpPr>
        <p:grpSpPr>
          <a:xfrm>
            <a:off x="728131" y="594966"/>
            <a:ext cx="7745496" cy="1744567"/>
            <a:chOff x="764475" y="960219"/>
            <a:chExt cx="7764130" cy="2085056"/>
          </a:xfrm>
        </p:grpSpPr>
        <p:pic>
          <p:nvPicPr>
            <p:cNvPr id="443" name="Google Shape;443;p6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64475" y="1507800"/>
              <a:ext cx="5973100" cy="15374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44" name="Google Shape;444;p68"/>
            <p:cNvSpPr/>
            <p:nvPr/>
          </p:nvSpPr>
          <p:spPr>
            <a:xfrm>
              <a:off x="2277825" y="1534875"/>
              <a:ext cx="4400700" cy="2205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68"/>
            <p:cNvSpPr/>
            <p:nvPr/>
          </p:nvSpPr>
          <p:spPr>
            <a:xfrm>
              <a:off x="6882505" y="960219"/>
              <a:ext cx="1646100" cy="500100"/>
            </a:xfrm>
            <a:prstGeom prst="wedgeRoundRectCallout">
              <a:avLst>
                <a:gd name="adj1" fmla="val -62767"/>
                <a:gd name="adj2" fmla="val 86133"/>
                <a:gd name="adj3" fmla="val 0"/>
              </a:avLst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/>
                <a:t>File address</a:t>
              </a:r>
              <a:endParaRPr sz="1800" dirty="0"/>
            </a:p>
          </p:txBody>
        </p:sp>
        <p:sp>
          <p:nvSpPr>
            <p:cNvPr id="446" name="Google Shape;446;p68"/>
            <p:cNvSpPr/>
            <p:nvPr/>
          </p:nvSpPr>
          <p:spPr>
            <a:xfrm>
              <a:off x="840925" y="2032900"/>
              <a:ext cx="3486300" cy="4572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7" name="Google Shape;447;p68"/>
          <p:cNvSpPr txBox="1"/>
          <p:nvPr/>
        </p:nvSpPr>
        <p:spPr>
          <a:xfrm>
            <a:off x="841832" y="2406032"/>
            <a:ext cx="5275744" cy="346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1"/>
                </a:solidFill>
              </a:rPr>
              <a:t>Basic Queries: Add, Delete, Modify and Check</a:t>
            </a:r>
            <a:endParaRPr sz="1800" dirty="0">
              <a:solidFill>
                <a:srgbClr val="FCD546"/>
              </a:solidFill>
              <a:sym typeface="Arial"/>
            </a:endParaRPr>
          </a:p>
        </p:txBody>
      </p:sp>
      <p:pic>
        <p:nvPicPr>
          <p:cNvPr id="448" name="Google Shape;448;p68"/>
          <p:cNvPicPr preferRelativeResize="0"/>
          <p:nvPr/>
        </p:nvPicPr>
        <p:blipFill rotWithShape="1">
          <a:blip r:embed="rId4">
            <a:alphaModFix/>
          </a:blip>
          <a:srcRect b="39540"/>
          <a:stretch/>
        </p:blipFill>
        <p:spPr>
          <a:xfrm>
            <a:off x="821864" y="2837054"/>
            <a:ext cx="3552750" cy="179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9" name="Google Shape;449;p68"/>
          <p:cNvPicPr preferRelativeResize="0"/>
          <p:nvPr/>
        </p:nvPicPr>
        <p:blipFill rotWithShape="1">
          <a:blip r:embed="rId4">
            <a:alphaModFix/>
          </a:blip>
          <a:srcRect t="62063"/>
          <a:stretch/>
        </p:blipFill>
        <p:spPr>
          <a:xfrm>
            <a:off x="4384225" y="2818750"/>
            <a:ext cx="3395441" cy="1077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0" name="Google Shape;450;p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32550" y="3895800"/>
            <a:ext cx="4372500" cy="12171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1" name="Google Shape;451;p68"/>
          <p:cNvGrpSpPr/>
          <p:nvPr/>
        </p:nvGrpSpPr>
        <p:grpSpPr>
          <a:xfrm>
            <a:off x="294070" y="2330952"/>
            <a:ext cx="470401" cy="506102"/>
            <a:chOff x="294070" y="182302"/>
            <a:chExt cx="470401" cy="506102"/>
          </a:xfrm>
        </p:grpSpPr>
        <p:sp>
          <p:nvSpPr>
            <p:cNvPr id="452" name="Google Shape;452;p68"/>
            <p:cNvSpPr/>
            <p:nvPr/>
          </p:nvSpPr>
          <p:spPr>
            <a:xfrm>
              <a:off x="294070" y="182302"/>
              <a:ext cx="313601" cy="357223"/>
            </a:xfrm>
            <a:custGeom>
              <a:avLst/>
              <a:gdLst/>
              <a:ahLst/>
              <a:cxnLst/>
              <a:rect l="l" t="t" r="r" b="b"/>
              <a:pathLst>
                <a:path w="844" h="960" extrusionOk="0">
                  <a:moveTo>
                    <a:pt x="92" y="223"/>
                  </a:moveTo>
                  <a:cubicBezTo>
                    <a:pt x="0" y="342"/>
                    <a:pt x="21" y="492"/>
                    <a:pt x="28" y="537"/>
                  </a:cubicBezTo>
                  <a:cubicBezTo>
                    <a:pt x="35" y="585"/>
                    <a:pt x="76" y="819"/>
                    <a:pt x="268" y="892"/>
                  </a:cubicBezTo>
                  <a:cubicBezTo>
                    <a:pt x="449" y="960"/>
                    <a:pt x="665" y="847"/>
                    <a:pt x="759" y="679"/>
                  </a:cubicBezTo>
                  <a:cubicBezTo>
                    <a:pt x="844" y="525"/>
                    <a:pt x="841" y="301"/>
                    <a:pt x="697" y="167"/>
                  </a:cubicBezTo>
                  <a:cubicBezTo>
                    <a:pt x="519" y="0"/>
                    <a:pt x="218" y="58"/>
                    <a:pt x="92" y="223"/>
                  </a:cubicBezTo>
                  <a:close/>
                </a:path>
              </a:pathLst>
            </a:custGeom>
            <a:solidFill>
              <a:srgbClr val="FCD54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" name="Google Shape;453;p68"/>
            <p:cNvSpPr/>
            <p:nvPr/>
          </p:nvSpPr>
          <p:spPr>
            <a:xfrm>
              <a:off x="450870" y="331181"/>
              <a:ext cx="313601" cy="357223"/>
            </a:xfrm>
            <a:custGeom>
              <a:avLst/>
              <a:gdLst/>
              <a:ahLst/>
              <a:cxnLst/>
              <a:rect l="l" t="t" r="r" b="b"/>
              <a:pathLst>
                <a:path w="844" h="960" extrusionOk="0">
                  <a:moveTo>
                    <a:pt x="92" y="223"/>
                  </a:moveTo>
                  <a:cubicBezTo>
                    <a:pt x="0" y="342"/>
                    <a:pt x="21" y="492"/>
                    <a:pt x="28" y="537"/>
                  </a:cubicBezTo>
                  <a:cubicBezTo>
                    <a:pt x="35" y="585"/>
                    <a:pt x="76" y="819"/>
                    <a:pt x="268" y="892"/>
                  </a:cubicBezTo>
                  <a:cubicBezTo>
                    <a:pt x="449" y="960"/>
                    <a:pt x="665" y="847"/>
                    <a:pt x="759" y="679"/>
                  </a:cubicBezTo>
                  <a:cubicBezTo>
                    <a:pt x="844" y="525"/>
                    <a:pt x="841" y="301"/>
                    <a:pt x="697" y="167"/>
                  </a:cubicBezTo>
                  <a:cubicBezTo>
                    <a:pt x="519" y="0"/>
                    <a:pt x="218" y="58"/>
                    <a:pt x="92" y="22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" name="Google Shape;204;p51">
            <a:extLst>
              <a:ext uri="{FF2B5EF4-FFF2-40B4-BE49-F238E27FC236}">
                <a16:creationId xmlns:a16="http://schemas.microsoft.com/office/drawing/2014/main" id="{754C5886-A778-B8FC-73D3-4A0DAA47981B}"/>
              </a:ext>
            </a:extLst>
          </p:cNvPr>
          <p:cNvSpPr txBox="1"/>
          <p:nvPr/>
        </p:nvSpPr>
        <p:spPr>
          <a:xfrm>
            <a:off x="832402" y="232849"/>
            <a:ext cx="54864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Load Data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69"/>
          <p:cNvSpPr/>
          <p:nvPr/>
        </p:nvSpPr>
        <p:spPr>
          <a:xfrm>
            <a:off x="294070" y="182302"/>
            <a:ext cx="313601" cy="357223"/>
          </a:xfrm>
          <a:custGeom>
            <a:avLst/>
            <a:gdLst/>
            <a:ahLst/>
            <a:cxnLst/>
            <a:rect l="l" t="t" r="r" b="b"/>
            <a:pathLst>
              <a:path w="844" h="960" extrusionOk="0">
                <a:moveTo>
                  <a:pt x="92" y="223"/>
                </a:moveTo>
                <a:cubicBezTo>
                  <a:pt x="0" y="342"/>
                  <a:pt x="21" y="492"/>
                  <a:pt x="28" y="537"/>
                </a:cubicBezTo>
                <a:cubicBezTo>
                  <a:pt x="35" y="585"/>
                  <a:pt x="76" y="819"/>
                  <a:pt x="268" y="892"/>
                </a:cubicBezTo>
                <a:cubicBezTo>
                  <a:pt x="449" y="960"/>
                  <a:pt x="665" y="847"/>
                  <a:pt x="759" y="679"/>
                </a:cubicBezTo>
                <a:cubicBezTo>
                  <a:pt x="844" y="525"/>
                  <a:pt x="841" y="301"/>
                  <a:pt x="697" y="167"/>
                </a:cubicBezTo>
                <a:cubicBezTo>
                  <a:pt x="519" y="0"/>
                  <a:pt x="218" y="58"/>
                  <a:pt x="92" y="223"/>
                </a:cubicBezTo>
                <a:close/>
              </a:path>
            </a:pathLst>
          </a:custGeom>
          <a:solidFill>
            <a:srgbClr val="FCD546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9" name="Google Shape;459;p69"/>
          <p:cNvSpPr/>
          <p:nvPr/>
        </p:nvSpPr>
        <p:spPr>
          <a:xfrm>
            <a:off x="450870" y="331181"/>
            <a:ext cx="313601" cy="357223"/>
          </a:xfrm>
          <a:custGeom>
            <a:avLst/>
            <a:gdLst/>
            <a:ahLst/>
            <a:cxnLst/>
            <a:rect l="l" t="t" r="r" b="b"/>
            <a:pathLst>
              <a:path w="844" h="960" extrusionOk="0">
                <a:moveTo>
                  <a:pt x="92" y="223"/>
                </a:moveTo>
                <a:cubicBezTo>
                  <a:pt x="0" y="342"/>
                  <a:pt x="21" y="492"/>
                  <a:pt x="28" y="537"/>
                </a:cubicBezTo>
                <a:cubicBezTo>
                  <a:pt x="35" y="585"/>
                  <a:pt x="76" y="819"/>
                  <a:pt x="268" y="892"/>
                </a:cubicBezTo>
                <a:cubicBezTo>
                  <a:pt x="449" y="960"/>
                  <a:pt x="665" y="847"/>
                  <a:pt x="759" y="679"/>
                </a:cubicBezTo>
                <a:cubicBezTo>
                  <a:pt x="844" y="525"/>
                  <a:pt x="841" y="301"/>
                  <a:pt x="697" y="167"/>
                </a:cubicBezTo>
                <a:cubicBezTo>
                  <a:pt x="519" y="0"/>
                  <a:pt x="218" y="58"/>
                  <a:pt x="92" y="223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1" name="Google Shape;461;p69"/>
          <p:cNvSpPr txBox="1"/>
          <p:nvPr/>
        </p:nvSpPr>
        <p:spPr>
          <a:xfrm>
            <a:off x="294070" y="824950"/>
            <a:ext cx="884993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1"/>
                </a:solidFill>
                <a:highlight>
                  <a:srgbClr val="F9EDA6"/>
                </a:highlight>
              </a:rPr>
              <a:t>1. Retrieve the total revenue generated by a specific brand (LA MER) in March 2023.</a:t>
            </a:r>
            <a:endParaRPr sz="1800" dirty="0">
              <a:solidFill>
                <a:schemeClr val="dk1"/>
              </a:solidFill>
              <a:highlight>
                <a:srgbClr val="F9EDA6"/>
              </a:highlight>
            </a:endParaRPr>
          </a:p>
        </p:txBody>
      </p:sp>
      <p:pic>
        <p:nvPicPr>
          <p:cNvPr id="462" name="Google Shape;462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3750" y="1744175"/>
            <a:ext cx="6605262" cy="142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5745" y="3970373"/>
            <a:ext cx="1236950" cy="622450"/>
          </a:xfrm>
          <a:prstGeom prst="rect">
            <a:avLst/>
          </a:prstGeom>
          <a:noFill/>
          <a:ln>
            <a:noFill/>
          </a:ln>
        </p:spPr>
      </p:pic>
      <p:sp>
        <p:nvSpPr>
          <p:cNvPr id="464" name="Google Shape;464;p69"/>
          <p:cNvSpPr txBox="1"/>
          <p:nvPr/>
        </p:nvSpPr>
        <p:spPr>
          <a:xfrm>
            <a:off x="294070" y="3495225"/>
            <a:ext cx="1078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Results:</a:t>
            </a:r>
            <a:endParaRPr sz="1500" b="1"/>
          </a:p>
        </p:txBody>
      </p:sp>
      <p:sp>
        <p:nvSpPr>
          <p:cNvPr id="465" name="Google Shape;465;p69"/>
          <p:cNvSpPr txBox="1"/>
          <p:nvPr/>
        </p:nvSpPr>
        <p:spPr>
          <a:xfrm>
            <a:off x="6696300" y="2085600"/>
            <a:ext cx="2887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2"/>
                </a:solidFill>
              </a:rPr>
              <a:t>Join by PRODUCT_NAME  </a:t>
            </a:r>
            <a:endParaRPr b="1">
              <a:solidFill>
                <a:schemeClr val="accent2"/>
              </a:solidFill>
            </a:endParaRPr>
          </a:p>
        </p:txBody>
      </p:sp>
      <p:sp>
        <p:nvSpPr>
          <p:cNvPr id="466" name="Google Shape;466;p69"/>
          <p:cNvSpPr/>
          <p:nvPr/>
        </p:nvSpPr>
        <p:spPr>
          <a:xfrm>
            <a:off x="1871225" y="2019100"/>
            <a:ext cx="4758900" cy="5556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" name="Google Shape;467;p69"/>
          <p:cNvSpPr txBox="1"/>
          <p:nvPr/>
        </p:nvSpPr>
        <p:spPr>
          <a:xfrm>
            <a:off x="4996450" y="1347500"/>
            <a:ext cx="189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2"/>
                </a:solidFill>
              </a:rPr>
              <a:t>Calculate revenue</a:t>
            </a:r>
            <a:endParaRPr b="1" dirty="0">
              <a:solidFill>
                <a:schemeClr val="accent2"/>
              </a:solidFill>
            </a:endParaRPr>
          </a:p>
        </p:txBody>
      </p:sp>
      <p:cxnSp>
        <p:nvCxnSpPr>
          <p:cNvPr id="468" name="Google Shape;468;p69"/>
          <p:cNvCxnSpPr>
            <a:endCxn id="467" idx="1"/>
          </p:cNvCxnSpPr>
          <p:nvPr/>
        </p:nvCxnSpPr>
        <p:spPr>
          <a:xfrm rot="10800000" flipH="1">
            <a:off x="3965650" y="1547600"/>
            <a:ext cx="1030800" cy="2523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69" name="Google Shape;469;p69"/>
          <p:cNvCxnSpPr/>
          <p:nvPr/>
        </p:nvCxnSpPr>
        <p:spPr>
          <a:xfrm>
            <a:off x="3780450" y="2797125"/>
            <a:ext cx="769500" cy="6981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70" name="Google Shape;470;p69"/>
          <p:cNvCxnSpPr/>
          <p:nvPr/>
        </p:nvCxnSpPr>
        <p:spPr>
          <a:xfrm flipH="1">
            <a:off x="4663900" y="3139075"/>
            <a:ext cx="413100" cy="3276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71" name="Google Shape;471;p69"/>
          <p:cNvSpPr txBox="1"/>
          <p:nvPr/>
        </p:nvSpPr>
        <p:spPr>
          <a:xfrm>
            <a:off x="3849250" y="3457000"/>
            <a:ext cx="189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2"/>
                </a:solidFill>
              </a:rPr>
              <a:t>Specify conditions</a:t>
            </a:r>
            <a:endParaRPr b="1" dirty="0">
              <a:solidFill>
                <a:schemeClr val="accent2"/>
              </a:solidFill>
            </a:endParaRPr>
          </a:p>
        </p:txBody>
      </p:sp>
      <p:sp>
        <p:nvSpPr>
          <p:cNvPr id="2" name="Google Shape;204;p51">
            <a:extLst>
              <a:ext uri="{FF2B5EF4-FFF2-40B4-BE49-F238E27FC236}">
                <a16:creationId xmlns:a16="http://schemas.microsoft.com/office/drawing/2014/main" id="{FBB63984-D9F4-8C67-F1D6-9D30CC0B3266}"/>
              </a:ext>
            </a:extLst>
          </p:cNvPr>
          <p:cNvSpPr txBox="1"/>
          <p:nvPr/>
        </p:nvSpPr>
        <p:spPr>
          <a:xfrm>
            <a:off x="832402" y="232849"/>
            <a:ext cx="54864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Sample Queries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0"/>
          <p:cNvSpPr/>
          <p:nvPr/>
        </p:nvSpPr>
        <p:spPr>
          <a:xfrm>
            <a:off x="294070" y="182302"/>
            <a:ext cx="313601" cy="357223"/>
          </a:xfrm>
          <a:custGeom>
            <a:avLst/>
            <a:gdLst/>
            <a:ahLst/>
            <a:cxnLst/>
            <a:rect l="l" t="t" r="r" b="b"/>
            <a:pathLst>
              <a:path w="844" h="960" extrusionOk="0">
                <a:moveTo>
                  <a:pt x="92" y="223"/>
                </a:moveTo>
                <a:cubicBezTo>
                  <a:pt x="0" y="342"/>
                  <a:pt x="21" y="492"/>
                  <a:pt x="28" y="537"/>
                </a:cubicBezTo>
                <a:cubicBezTo>
                  <a:pt x="35" y="585"/>
                  <a:pt x="76" y="819"/>
                  <a:pt x="268" y="892"/>
                </a:cubicBezTo>
                <a:cubicBezTo>
                  <a:pt x="449" y="960"/>
                  <a:pt x="665" y="847"/>
                  <a:pt x="759" y="679"/>
                </a:cubicBezTo>
                <a:cubicBezTo>
                  <a:pt x="844" y="525"/>
                  <a:pt x="841" y="301"/>
                  <a:pt x="697" y="167"/>
                </a:cubicBezTo>
                <a:cubicBezTo>
                  <a:pt x="519" y="0"/>
                  <a:pt x="218" y="58"/>
                  <a:pt x="92" y="223"/>
                </a:cubicBezTo>
                <a:close/>
              </a:path>
            </a:pathLst>
          </a:custGeom>
          <a:solidFill>
            <a:srgbClr val="FCD546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7" name="Google Shape;477;p70"/>
          <p:cNvSpPr/>
          <p:nvPr/>
        </p:nvSpPr>
        <p:spPr>
          <a:xfrm>
            <a:off x="450870" y="331181"/>
            <a:ext cx="313601" cy="357223"/>
          </a:xfrm>
          <a:custGeom>
            <a:avLst/>
            <a:gdLst/>
            <a:ahLst/>
            <a:cxnLst/>
            <a:rect l="l" t="t" r="r" b="b"/>
            <a:pathLst>
              <a:path w="844" h="960" extrusionOk="0">
                <a:moveTo>
                  <a:pt x="92" y="223"/>
                </a:moveTo>
                <a:cubicBezTo>
                  <a:pt x="0" y="342"/>
                  <a:pt x="21" y="492"/>
                  <a:pt x="28" y="537"/>
                </a:cubicBezTo>
                <a:cubicBezTo>
                  <a:pt x="35" y="585"/>
                  <a:pt x="76" y="819"/>
                  <a:pt x="268" y="892"/>
                </a:cubicBezTo>
                <a:cubicBezTo>
                  <a:pt x="449" y="960"/>
                  <a:pt x="665" y="847"/>
                  <a:pt x="759" y="679"/>
                </a:cubicBezTo>
                <a:cubicBezTo>
                  <a:pt x="844" y="525"/>
                  <a:pt x="841" y="301"/>
                  <a:pt x="697" y="167"/>
                </a:cubicBezTo>
                <a:cubicBezTo>
                  <a:pt x="519" y="0"/>
                  <a:pt x="218" y="58"/>
                  <a:pt x="92" y="223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9" name="Google Shape;479;p70"/>
          <p:cNvSpPr txBox="1"/>
          <p:nvPr/>
        </p:nvSpPr>
        <p:spPr>
          <a:xfrm>
            <a:off x="294070" y="817610"/>
            <a:ext cx="6889894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highlight>
                  <a:srgbClr val="F9EDA6"/>
                </a:highlight>
              </a:rPr>
              <a:t>2. Retrieve the most commonly ordered product.</a:t>
            </a:r>
            <a:endParaRPr sz="1800" dirty="0">
              <a:highlight>
                <a:srgbClr val="F9EDA6"/>
              </a:highlight>
            </a:endParaRPr>
          </a:p>
        </p:txBody>
      </p:sp>
      <p:sp>
        <p:nvSpPr>
          <p:cNvPr id="480" name="Google Shape;480;p70"/>
          <p:cNvSpPr txBox="1"/>
          <p:nvPr/>
        </p:nvSpPr>
        <p:spPr>
          <a:xfrm>
            <a:off x="323282" y="3625520"/>
            <a:ext cx="978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Results:</a:t>
            </a:r>
            <a:endParaRPr sz="1500" b="1"/>
          </a:p>
        </p:txBody>
      </p:sp>
      <p:pic>
        <p:nvPicPr>
          <p:cNvPr id="481" name="Google Shape;481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7075" y="1413250"/>
            <a:ext cx="3555816" cy="206743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2" name="Google Shape;482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87582" y="4067845"/>
            <a:ext cx="2001300" cy="602902"/>
          </a:xfrm>
          <a:prstGeom prst="rect">
            <a:avLst/>
          </a:prstGeom>
          <a:noFill/>
          <a:ln>
            <a:noFill/>
          </a:ln>
        </p:spPr>
      </p:pic>
      <p:sp>
        <p:nvSpPr>
          <p:cNvPr id="483" name="Google Shape;483;p70"/>
          <p:cNvSpPr/>
          <p:nvPr/>
        </p:nvSpPr>
        <p:spPr>
          <a:xfrm>
            <a:off x="2088232" y="2180996"/>
            <a:ext cx="3011400" cy="12999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4" name="Google Shape;484;p70"/>
          <p:cNvSpPr txBox="1"/>
          <p:nvPr/>
        </p:nvSpPr>
        <p:spPr>
          <a:xfrm>
            <a:off x="5413575" y="2432924"/>
            <a:ext cx="2455490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accent2"/>
                </a:solidFill>
              </a:rPr>
              <a:t>Calculate the maximum number of orders for one product</a:t>
            </a:r>
            <a:endParaRPr sz="1600" b="1" dirty="0">
              <a:solidFill>
                <a:schemeClr val="accent2"/>
              </a:solidFill>
            </a:endParaRPr>
          </a:p>
        </p:txBody>
      </p:sp>
      <p:sp>
        <p:nvSpPr>
          <p:cNvPr id="2" name="Google Shape;204;p51">
            <a:extLst>
              <a:ext uri="{FF2B5EF4-FFF2-40B4-BE49-F238E27FC236}">
                <a16:creationId xmlns:a16="http://schemas.microsoft.com/office/drawing/2014/main" id="{B73800DB-27C1-63C6-41DA-2C522A04E9EF}"/>
              </a:ext>
            </a:extLst>
          </p:cNvPr>
          <p:cNvSpPr txBox="1"/>
          <p:nvPr/>
        </p:nvSpPr>
        <p:spPr>
          <a:xfrm>
            <a:off x="832402" y="232849"/>
            <a:ext cx="54864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Sample Queries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71"/>
          <p:cNvSpPr/>
          <p:nvPr/>
        </p:nvSpPr>
        <p:spPr>
          <a:xfrm>
            <a:off x="294070" y="182302"/>
            <a:ext cx="313601" cy="357223"/>
          </a:xfrm>
          <a:custGeom>
            <a:avLst/>
            <a:gdLst/>
            <a:ahLst/>
            <a:cxnLst/>
            <a:rect l="l" t="t" r="r" b="b"/>
            <a:pathLst>
              <a:path w="844" h="960" extrusionOk="0">
                <a:moveTo>
                  <a:pt x="92" y="223"/>
                </a:moveTo>
                <a:cubicBezTo>
                  <a:pt x="0" y="342"/>
                  <a:pt x="21" y="492"/>
                  <a:pt x="28" y="537"/>
                </a:cubicBezTo>
                <a:cubicBezTo>
                  <a:pt x="35" y="585"/>
                  <a:pt x="76" y="819"/>
                  <a:pt x="268" y="892"/>
                </a:cubicBezTo>
                <a:cubicBezTo>
                  <a:pt x="449" y="960"/>
                  <a:pt x="665" y="847"/>
                  <a:pt x="759" y="679"/>
                </a:cubicBezTo>
                <a:cubicBezTo>
                  <a:pt x="844" y="525"/>
                  <a:pt x="841" y="301"/>
                  <a:pt x="697" y="167"/>
                </a:cubicBezTo>
                <a:cubicBezTo>
                  <a:pt x="519" y="0"/>
                  <a:pt x="218" y="58"/>
                  <a:pt x="92" y="223"/>
                </a:cubicBezTo>
                <a:close/>
              </a:path>
            </a:pathLst>
          </a:custGeom>
          <a:solidFill>
            <a:srgbClr val="FCD546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0" name="Google Shape;490;p71"/>
          <p:cNvSpPr/>
          <p:nvPr/>
        </p:nvSpPr>
        <p:spPr>
          <a:xfrm>
            <a:off x="450870" y="331181"/>
            <a:ext cx="313601" cy="357223"/>
          </a:xfrm>
          <a:custGeom>
            <a:avLst/>
            <a:gdLst/>
            <a:ahLst/>
            <a:cxnLst/>
            <a:rect l="l" t="t" r="r" b="b"/>
            <a:pathLst>
              <a:path w="844" h="960" extrusionOk="0">
                <a:moveTo>
                  <a:pt x="92" y="223"/>
                </a:moveTo>
                <a:cubicBezTo>
                  <a:pt x="0" y="342"/>
                  <a:pt x="21" y="492"/>
                  <a:pt x="28" y="537"/>
                </a:cubicBezTo>
                <a:cubicBezTo>
                  <a:pt x="35" y="585"/>
                  <a:pt x="76" y="819"/>
                  <a:pt x="268" y="892"/>
                </a:cubicBezTo>
                <a:cubicBezTo>
                  <a:pt x="449" y="960"/>
                  <a:pt x="665" y="847"/>
                  <a:pt x="759" y="679"/>
                </a:cubicBezTo>
                <a:cubicBezTo>
                  <a:pt x="844" y="525"/>
                  <a:pt x="841" y="301"/>
                  <a:pt x="697" y="167"/>
                </a:cubicBezTo>
                <a:cubicBezTo>
                  <a:pt x="519" y="0"/>
                  <a:pt x="218" y="58"/>
                  <a:pt x="92" y="223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1" name="Google Shape;491;p71"/>
          <p:cNvSpPr txBox="1"/>
          <p:nvPr/>
        </p:nvSpPr>
        <p:spPr>
          <a:xfrm>
            <a:off x="921276" y="331175"/>
            <a:ext cx="2001300" cy="3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</a:rPr>
              <a:t>Sample Queries</a:t>
            </a:r>
            <a:endParaRPr sz="1800" b="1">
              <a:solidFill>
                <a:srgbClr val="FCD546"/>
              </a:solidFill>
            </a:endParaRPr>
          </a:p>
        </p:txBody>
      </p:sp>
      <p:sp>
        <p:nvSpPr>
          <p:cNvPr id="492" name="Google Shape;492;p71"/>
          <p:cNvSpPr txBox="1"/>
          <p:nvPr/>
        </p:nvSpPr>
        <p:spPr>
          <a:xfrm>
            <a:off x="294069" y="921025"/>
            <a:ext cx="8792453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highlight>
                  <a:srgbClr val="F9EDA6"/>
                </a:highlight>
              </a:rPr>
              <a:t>3. Is there any relationship between the demands of the products of each category and the seasons? </a:t>
            </a:r>
            <a:endParaRPr sz="1800" dirty="0">
              <a:highlight>
                <a:srgbClr val="F9EDA6"/>
              </a:highlight>
            </a:endParaRPr>
          </a:p>
        </p:txBody>
      </p:sp>
      <p:pic>
        <p:nvPicPr>
          <p:cNvPr id="493" name="Google Shape;493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0475" y="1830750"/>
            <a:ext cx="6307175" cy="2571225"/>
          </a:xfrm>
          <a:prstGeom prst="rect">
            <a:avLst/>
          </a:prstGeom>
          <a:noFill/>
          <a:ln>
            <a:noFill/>
          </a:ln>
        </p:spPr>
      </p:pic>
      <p:sp>
        <p:nvSpPr>
          <p:cNvPr id="494" name="Google Shape;494;p71"/>
          <p:cNvSpPr txBox="1"/>
          <p:nvPr/>
        </p:nvSpPr>
        <p:spPr>
          <a:xfrm>
            <a:off x="6374550" y="2423625"/>
            <a:ext cx="28977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2"/>
                </a:solidFill>
              </a:rPr>
              <a:t>Convert time into quarter &amp; Filter the orders for 2022</a:t>
            </a:r>
            <a:endParaRPr b="1" dirty="0">
              <a:solidFill>
                <a:schemeClr val="accent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72"/>
          <p:cNvSpPr/>
          <p:nvPr/>
        </p:nvSpPr>
        <p:spPr>
          <a:xfrm>
            <a:off x="294070" y="182302"/>
            <a:ext cx="313601" cy="357223"/>
          </a:xfrm>
          <a:custGeom>
            <a:avLst/>
            <a:gdLst/>
            <a:ahLst/>
            <a:cxnLst/>
            <a:rect l="l" t="t" r="r" b="b"/>
            <a:pathLst>
              <a:path w="844" h="960" extrusionOk="0">
                <a:moveTo>
                  <a:pt x="92" y="223"/>
                </a:moveTo>
                <a:cubicBezTo>
                  <a:pt x="0" y="342"/>
                  <a:pt x="21" y="492"/>
                  <a:pt x="28" y="537"/>
                </a:cubicBezTo>
                <a:cubicBezTo>
                  <a:pt x="35" y="585"/>
                  <a:pt x="76" y="819"/>
                  <a:pt x="268" y="892"/>
                </a:cubicBezTo>
                <a:cubicBezTo>
                  <a:pt x="449" y="960"/>
                  <a:pt x="665" y="847"/>
                  <a:pt x="759" y="679"/>
                </a:cubicBezTo>
                <a:cubicBezTo>
                  <a:pt x="844" y="525"/>
                  <a:pt x="841" y="301"/>
                  <a:pt x="697" y="167"/>
                </a:cubicBezTo>
                <a:cubicBezTo>
                  <a:pt x="519" y="0"/>
                  <a:pt x="218" y="58"/>
                  <a:pt x="92" y="223"/>
                </a:cubicBezTo>
                <a:close/>
              </a:path>
            </a:pathLst>
          </a:custGeom>
          <a:solidFill>
            <a:srgbClr val="FCD546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0" name="Google Shape;500;p72"/>
          <p:cNvSpPr/>
          <p:nvPr/>
        </p:nvSpPr>
        <p:spPr>
          <a:xfrm>
            <a:off x="450870" y="331181"/>
            <a:ext cx="313601" cy="357223"/>
          </a:xfrm>
          <a:custGeom>
            <a:avLst/>
            <a:gdLst/>
            <a:ahLst/>
            <a:cxnLst/>
            <a:rect l="l" t="t" r="r" b="b"/>
            <a:pathLst>
              <a:path w="844" h="960" extrusionOk="0">
                <a:moveTo>
                  <a:pt x="92" y="223"/>
                </a:moveTo>
                <a:cubicBezTo>
                  <a:pt x="0" y="342"/>
                  <a:pt x="21" y="492"/>
                  <a:pt x="28" y="537"/>
                </a:cubicBezTo>
                <a:cubicBezTo>
                  <a:pt x="35" y="585"/>
                  <a:pt x="76" y="819"/>
                  <a:pt x="268" y="892"/>
                </a:cubicBezTo>
                <a:cubicBezTo>
                  <a:pt x="449" y="960"/>
                  <a:pt x="665" y="847"/>
                  <a:pt x="759" y="679"/>
                </a:cubicBezTo>
                <a:cubicBezTo>
                  <a:pt x="844" y="525"/>
                  <a:pt x="841" y="301"/>
                  <a:pt x="697" y="167"/>
                </a:cubicBezTo>
                <a:cubicBezTo>
                  <a:pt x="519" y="0"/>
                  <a:pt x="218" y="58"/>
                  <a:pt x="92" y="223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1" name="Google Shape;501;p72"/>
          <p:cNvSpPr txBox="1"/>
          <p:nvPr/>
        </p:nvSpPr>
        <p:spPr>
          <a:xfrm>
            <a:off x="921276" y="331175"/>
            <a:ext cx="2001300" cy="3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</a:rPr>
              <a:t>Sample Queries</a:t>
            </a:r>
            <a:endParaRPr sz="1800" b="1">
              <a:solidFill>
                <a:srgbClr val="FCD546"/>
              </a:solidFill>
            </a:endParaRPr>
          </a:p>
        </p:txBody>
      </p:sp>
      <p:pic>
        <p:nvPicPr>
          <p:cNvPr id="503" name="Google Shape;503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3025" y="1754663"/>
            <a:ext cx="3313397" cy="324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4" name="Google Shape;504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73075" y="1860767"/>
            <a:ext cx="3313400" cy="313445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492;p71">
            <a:extLst>
              <a:ext uri="{FF2B5EF4-FFF2-40B4-BE49-F238E27FC236}">
                <a16:creationId xmlns:a16="http://schemas.microsoft.com/office/drawing/2014/main" id="{92345043-569B-A701-1CCF-1505D5B8317D}"/>
              </a:ext>
            </a:extLst>
          </p:cNvPr>
          <p:cNvSpPr txBox="1"/>
          <p:nvPr/>
        </p:nvSpPr>
        <p:spPr>
          <a:xfrm>
            <a:off x="294069" y="921025"/>
            <a:ext cx="8792453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highlight>
                  <a:srgbClr val="F9EDA6"/>
                </a:highlight>
              </a:rPr>
              <a:t>3. Is there any relationship between the demands of the products of each category and the seasons? </a:t>
            </a:r>
            <a:endParaRPr sz="1800" dirty="0">
              <a:highlight>
                <a:srgbClr val="F9EDA6"/>
              </a:highlight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73"/>
          <p:cNvSpPr/>
          <p:nvPr/>
        </p:nvSpPr>
        <p:spPr>
          <a:xfrm>
            <a:off x="294070" y="182302"/>
            <a:ext cx="313601" cy="357223"/>
          </a:xfrm>
          <a:custGeom>
            <a:avLst/>
            <a:gdLst/>
            <a:ahLst/>
            <a:cxnLst/>
            <a:rect l="l" t="t" r="r" b="b"/>
            <a:pathLst>
              <a:path w="844" h="960" extrusionOk="0">
                <a:moveTo>
                  <a:pt x="92" y="223"/>
                </a:moveTo>
                <a:cubicBezTo>
                  <a:pt x="0" y="342"/>
                  <a:pt x="21" y="492"/>
                  <a:pt x="28" y="537"/>
                </a:cubicBezTo>
                <a:cubicBezTo>
                  <a:pt x="35" y="585"/>
                  <a:pt x="76" y="819"/>
                  <a:pt x="268" y="892"/>
                </a:cubicBezTo>
                <a:cubicBezTo>
                  <a:pt x="449" y="960"/>
                  <a:pt x="665" y="847"/>
                  <a:pt x="759" y="679"/>
                </a:cubicBezTo>
                <a:cubicBezTo>
                  <a:pt x="844" y="525"/>
                  <a:pt x="841" y="301"/>
                  <a:pt x="697" y="167"/>
                </a:cubicBezTo>
                <a:cubicBezTo>
                  <a:pt x="519" y="0"/>
                  <a:pt x="218" y="58"/>
                  <a:pt x="92" y="223"/>
                </a:cubicBezTo>
                <a:close/>
              </a:path>
            </a:pathLst>
          </a:custGeom>
          <a:solidFill>
            <a:srgbClr val="FCD546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0" name="Google Shape;510;p73"/>
          <p:cNvSpPr/>
          <p:nvPr/>
        </p:nvSpPr>
        <p:spPr>
          <a:xfrm>
            <a:off x="450870" y="331181"/>
            <a:ext cx="313601" cy="357223"/>
          </a:xfrm>
          <a:custGeom>
            <a:avLst/>
            <a:gdLst/>
            <a:ahLst/>
            <a:cxnLst/>
            <a:rect l="l" t="t" r="r" b="b"/>
            <a:pathLst>
              <a:path w="844" h="960" extrusionOk="0">
                <a:moveTo>
                  <a:pt x="92" y="223"/>
                </a:moveTo>
                <a:cubicBezTo>
                  <a:pt x="0" y="342"/>
                  <a:pt x="21" y="492"/>
                  <a:pt x="28" y="537"/>
                </a:cubicBezTo>
                <a:cubicBezTo>
                  <a:pt x="35" y="585"/>
                  <a:pt x="76" y="819"/>
                  <a:pt x="268" y="892"/>
                </a:cubicBezTo>
                <a:cubicBezTo>
                  <a:pt x="449" y="960"/>
                  <a:pt x="665" y="847"/>
                  <a:pt x="759" y="679"/>
                </a:cubicBezTo>
                <a:cubicBezTo>
                  <a:pt x="844" y="525"/>
                  <a:pt x="841" y="301"/>
                  <a:pt x="697" y="167"/>
                </a:cubicBezTo>
                <a:cubicBezTo>
                  <a:pt x="519" y="0"/>
                  <a:pt x="218" y="58"/>
                  <a:pt x="92" y="223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1" name="Google Shape;511;p73"/>
          <p:cNvSpPr txBox="1"/>
          <p:nvPr/>
        </p:nvSpPr>
        <p:spPr>
          <a:xfrm>
            <a:off x="921276" y="331175"/>
            <a:ext cx="2001300" cy="3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</a:rPr>
              <a:t>Sample Queries</a:t>
            </a:r>
            <a:endParaRPr sz="1800" b="1" dirty="0">
              <a:solidFill>
                <a:srgbClr val="FCD546"/>
              </a:solidFill>
            </a:endParaRPr>
          </a:p>
        </p:txBody>
      </p:sp>
      <p:pic>
        <p:nvPicPr>
          <p:cNvPr id="513" name="Google Shape;513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0025" y="1598125"/>
            <a:ext cx="5665476" cy="3407225"/>
          </a:xfrm>
          <a:prstGeom prst="rect">
            <a:avLst/>
          </a:prstGeom>
          <a:noFill/>
          <a:ln>
            <a:noFill/>
          </a:ln>
        </p:spPr>
      </p:pic>
      <p:sp>
        <p:nvSpPr>
          <p:cNvPr id="514" name="Google Shape;514;p73"/>
          <p:cNvSpPr/>
          <p:nvPr/>
        </p:nvSpPr>
        <p:spPr>
          <a:xfrm>
            <a:off x="4679503" y="3108236"/>
            <a:ext cx="488700" cy="711900"/>
          </a:xfrm>
          <a:prstGeom prst="ellipse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73"/>
          <p:cNvSpPr txBox="1"/>
          <p:nvPr/>
        </p:nvSpPr>
        <p:spPr>
          <a:xfrm>
            <a:off x="4816103" y="2316887"/>
            <a:ext cx="2250300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accent2"/>
                </a:solidFill>
              </a:rPr>
              <a:t>Almost DOUBLED in the 4th quarter!!</a:t>
            </a:r>
            <a:endParaRPr sz="1600" b="1" dirty="0">
              <a:solidFill>
                <a:schemeClr val="accent2"/>
              </a:solidFill>
            </a:endParaRPr>
          </a:p>
        </p:txBody>
      </p:sp>
      <p:sp>
        <p:nvSpPr>
          <p:cNvPr id="2" name="Google Shape;492;p71">
            <a:extLst>
              <a:ext uri="{FF2B5EF4-FFF2-40B4-BE49-F238E27FC236}">
                <a16:creationId xmlns:a16="http://schemas.microsoft.com/office/drawing/2014/main" id="{6917C261-05A0-857D-FE69-7352DBCE10F6}"/>
              </a:ext>
            </a:extLst>
          </p:cNvPr>
          <p:cNvSpPr txBox="1"/>
          <p:nvPr/>
        </p:nvSpPr>
        <p:spPr>
          <a:xfrm>
            <a:off x="294069" y="921025"/>
            <a:ext cx="8792453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highlight>
                  <a:srgbClr val="F9EDA6"/>
                </a:highlight>
              </a:rPr>
              <a:t>3. Is there any relationship between the demands of the products of each category and the seasons? </a:t>
            </a:r>
            <a:endParaRPr sz="1800" dirty="0">
              <a:highlight>
                <a:srgbClr val="F9EDA6"/>
              </a:highlight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0"/>
          <p:cNvSpPr txBox="1"/>
          <p:nvPr/>
        </p:nvSpPr>
        <p:spPr>
          <a:xfrm>
            <a:off x="783771" y="2571750"/>
            <a:ext cx="7576457" cy="715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lvl="0" algn="ctr"/>
            <a:r>
              <a:rPr lang="en-US" sz="4200" b="1" dirty="0">
                <a:solidFill>
                  <a:schemeClr val="dk1"/>
                </a:solidFill>
              </a:rPr>
              <a:t>Limitation &amp; Conclusion</a:t>
            </a:r>
          </a:p>
        </p:txBody>
      </p:sp>
      <p:sp>
        <p:nvSpPr>
          <p:cNvPr id="195" name="Google Shape;195;p50"/>
          <p:cNvSpPr txBox="1"/>
          <p:nvPr/>
        </p:nvSpPr>
        <p:spPr>
          <a:xfrm>
            <a:off x="3200400" y="1542554"/>
            <a:ext cx="2743200" cy="9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Part </a:t>
            </a:r>
            <a:r>
              <a:rPr lang="en-US" altLang="zh-CN" sz="5400" b="1" dirty="0">
                <a:solidFill>
                  <a:srgbClr val="FCD546"/>
                </a:solidFill>
                <a:latin typeface="Arial"/>
                <a:ea typeface="Arial"/>
                <a:cs typeface="Arial"/>
                <a:sym typeface="Arial"/>
              </a:rPr>
              <a:t>05</a:t>
            </a:r>
            <a:endParaRPr sz="1100" dirty="0"/>
          </a:p>
        </p:txBody>
      </p:sp>
    </p:spTree>
    <p:extLst>
      <p:ext uri="{BB962C8B-B14F-4D97-AF65-F5344CB8AC3E}">
        <p14:creationId xmlns:p14="http://schemas.microsoft.com/office/powerpoint/2010/main" val="2252560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 thruBlk="1"/>
      </p:transition>
    </mc:Choice>
    <mc:Fallback xmlns="">
      <p:transition spd="slow">
        <p:fade thruBlk="1"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75"/>
          <p:cNvSpPr/>
          <p:nvPr/>
        </p:nvSpPr>
        <p:spPr>
          <a:xfrm>
            <a:off x="294070" y="182302"/>
            <a:ext cx="313601" cy="357223"/>
          </a:xfrm>
          <a:custGeom>
            <a:avLst/>
            <a:gdLst/>
            <a:ahLst/>
            <a:cxnLst/>
            <a:rect l="l" t="t" r="r" b="b"/>
            <a:pathLst>
              <a:path w="844" h="960" extrusionOk="0">
                <a:moveTo>
                  <a:pt x="92" y="223"/>
                </a:moveTo>
                <a:cubicBezTo>
                  <a:pt x="0" y="342"/>
                  <a:pt x="21" y="492"/>
                  <a:pt x="28" y="537"/>
                </a:cubicBezTo>
                <a:cubicBezTo>
                  <a:pt x="35" y="585"/>
                  <a:pt x="76" y="819"/>
                  <a:pt x="268" y="892"/>
                </a:cubicBezTo>
                <a:cubicBezTo>
                  <a:pt x="449" y="960"/>
                  <a:pt x="665" y="847"/>
                  <a:pt x="759" y="679"/>
                </a:cubicBezTo>
                <a:cubicBezTo>
                  <a:pt x="844" y="525"/>
                  <a:pt x="841" y="301"/>
                  <a:pt x="697" y="167"/>
                </a:cubicBezTo>
                <a:cubicBezTo>
                  <a:pt x="519" y="0"/>
                  <a:pt x="218" y="58"/>
                  <a:pt x="92" y="223"/>
                </a:cubicBezTo>
                <a:close/>
              </a:path>
            </a:pathLst>
          </a:custGeom>
          <a:solidFill>
            <a:srgbClr val="FCD546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7" name="Google Shape;527;p75"/>
          <p:cNvSpPr/>
          <p:nvPr/>
        </p:nvSpPr>
        <p:spPr>
          <a:xfrm>
            <a:off x="450870" y="331181"/>
            <a:ext cx="313601" cy="357223"/>
          </a:xfrm>
          <a:custGeom>
            <a:avLst/>
            <a:gdLst/>
            <a:ahLst/>
            <a:cxnLst/>
            <a:rect l="l" t="t" r="r" b="b"/>
            <a:pathLst>
              <a:path w="844" h="960" extrusionOk="0">
                <a:moveTo>
                  <a:pt x="92" y="223"/>
                </a:moveTo>
                <a:cubicBezTo>
                  <a:pt x="0" y="342"/>
                  <a:pt x="21" y="492"/>
                  <a:pt x="28" y="537"/>
                </a:cubicBezTo>
                <a:cubicBezTo>
                  <a:pt x="35" y="585"/>
                  <a:pt x="76" y="819"/>
                  <a:pt x="268" y="892"/>
                </a:cubicBezTo>
                <a:cubicBezTo>
                  <a:pt x="449" y="960"/>
                  <a:pt x="665" y="847"/>
                  <a:pt x="759" y="679"/>
                </a:cubicBezTo>
                <a:cubicBezTo>
                  <a:pt x="844" y="525"/>
                  <a:pt x="841" y="301"/>
                  <a:pt x="697" y="167"/>
                </a:cubicBezTo>
                <a:cubicBezTo>
                  <a:pt x="519" y="0"/>
                  <a:pt x="218" y="58"/>
                  <a:pt x="92" y="223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9" name="Google Shape;529;p75"/>
          <p:cNvSpPr txBox="1"/>
          <p:nvPr/>
        </p:nvSpPr>
        <p:spPr>
          <a:xfrm>
            <a:off x="468525" y="957400"/>
            <a:ext cx="5265600" cy="16927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We only focus on the operation side of the company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Hard to deal with large amount of data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Cannot deal with real time querying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May use advanced database, e.g. NoSQL</a:t>
            </a:r>
            <a:endParaRPr dirty="0"/>
          </a:p>
        </p:txBody>
      </p:sp>
      <p:pic>
        <p:nvPicPr>
          <p:cNvPr id="530" name="Google Shape;530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9921" y="1405550"/>
            <a:ext cx="3924087" cy="2740952"/>
          </a:xfrm>
          <a:prstGeom prst="rect">
            <a:avLst/>
          </a:prstGeom>
          <a:noFill/>
          <a:ln>
            <a:noFill/>
          </a:ln>
        </p:spPr>
      </p:pic>
      <p:pic>
        <p:nvPicPr>
          <p:cNvPr id="531" name="Google Shape;531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33800" y="3538350"/>
            <a:ext cx="1262050" cy="706750"/>
          </a:xfrm>
          <a:prstGeom prst="rect">
            <a:avLst/>
          </a:prstGeom>
          <a:noFill/>
          <a:ln>
            <a:noFill/>
          </a:ln>
        </p:spPr>
      </p:pic>
      <p:sp>
        <p:nvSpPr>
          <p:cNvPr id="532" name="Google Shape;532;p75"/>
          <p:cNvSpPr/>
          <p:nvPr/>
        </p:nvSpPr>
        <p:spPr>
          <a:xfrm>
            <a:off x="294070" y="2650589"/>
            <a:ext cx="313601" cy="357223"/>
          </a:xfrm>
          <a:custGeom>
            <a:avLst/>
            <a:gdLst/>
            <a:ahLst/>
            <a:cxnLst/>
            <a:rect l="l" t="t" r="r" b="b"/>
            <a:pathLst>
              <a:path w="844" h="960" extrusionOk="0">
                <a:moveTo>
                  <a:pt x="92" y="223"/>
                </a:moveTo>
                <a:cubicBezTo>
                  <a:pt x="0" y="342"/>
                  <a:pt x="21" y="492"/>
                  <a:pt x="28" y="537"/>
                </a:cubicBezTo>
                <a:cubicBezTo>
                  <a:pt x="35" y="585"/>
                  <a:pt x="76" y="819"/>
                  <a:pt x="268" y="892"/>
                </a:cubicBezTo>
                <a:cubicBezTo>
                  <a:pt x="449" y="960"/>
                  <a:pt x="665" y="847"/>
                  <a:pt x="759" y="679"/>
                </a:cubicBezTo>
                <a:cubicBezTo>
                  <a:pt x="844" y="525"/>
                  <a:pt x="841" y="301"/>
                  <a:pt x="697" y="167"/>
                </a:cubicBezTo>
                <a:cubicBezTo>
                  <a:pt x="519" y="0"/>
                  <a:pt x="218" y="58"/>
                  <a:pt x="92" y="223"/>
                </a:cubicBezTo>
                <a:close/>
              </a:path>
            </a:pathLst>
          </a:custGeom>
          <a:solidFill>
            <a:srgbClr val="FCD546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3" name="Google Shape;533;p75"/>
          <p:cNvSpPr/>
          <p:nvPr/>
        </p:nvSpPr>
        <p:spPr>
          <a:xfrm>
            <a:off x="450870" y="2799468"/>
            <a:ext cx="313601" cy="357223"/>
          </a:xfrm>
          <a:custGeom>
            <a:avLst/>
            <a:gdLst/>
            <a:ahLst/>
            <a:cxnLst/>
            <a:rect l="l" t="t" r="r" b="b"/>
            <a:pathLst>
              <a:path w="844" h="960" extrusionOk="0">
                <a:moveTo>
                  <a:pt x="92" y="223"/>
                </a:moveTo>
                <a:cubicBezTo>
                  <a:pt x="0" y="342"/>
                  <a:pt x="21" y="492"/>
                  <a:pt x="28" y="537"/>
                </a:cubicBezTo>
                <a:cubicBezTo>
                  <a:pt x="35" y="585"/>
                  <a:pt x="76" y="819"/>
                  <a:pt x="268" y="892"/>
                </a:cubicBezTo>
                <a:cubicBezTo>
                  <a:pt x="449" y="960"/>
                  <a:pt x="665" y="847"/>
                  <a:pt x="759" y="679"/>
                </a:cubicBezTo>
                <a:cubicBezTo>
                  <a:pt x="844" y="525"/>
                  <a:pt x="841" y="301"/>
                  <a:pt x="697" y="167"/>
                </a:cubicBezTo>
                <a:cubicBezTo>
                  <a:pt x="519" y="0"/>
                  <a:pt x="218" y="58"/>
                  <a:pt x="92" y="223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4" name="Google Shape;534;p75"/>
          <p:cNvSpPr txBox="1"/>
          <p:nvPr/>
        </p:nvSpPr>
        <p:spPr>
          <a:xfrm>
            <a:off x="921271" y="2755175"/>
            <a:ext cx="3346200" cy="3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</a:rPr>
              <a:t>Conclusion</a:t>
            </a:r>
            <a:endParaRPr sz="1800" b="1" dirty="0">
              <a:solidFill>
                <a:srgbClr val="FCD546"/>
              </a:solidFill>
            </a:endParaRPr>
          </a:p>
        </p:txBody>
      </p:sp>
      <p:sp>
        <p:nvSpPr>
          <p:cNvPr id="535" name="Google Shape;535;p75"/>
          <p:cNvSpPr txBox="1"/>
          <p:nvPr/>
        </p:nvSpPr>
        <p:spPr>
          <a:xfrm>
            <a:off x="468525" y="3250254"/>
            <a:ext cx="41760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Extendible</a:t>
            </a:r>
            <a:endParaRPr dirty="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Easy to modify and maintain</a:t>
            </a:r>
            <a:endParaRPr dirty="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Safe</a:t>
            </a:r>
            <a:endParaRPr dirty="0"/>
          </a:p>
        </p:txBody>
      </p:sp>
      <p:sp>
        <p:nvSpPr>
          <p:cNvPr id="3" name="Google Shape;511;p73">
            <a:extLst>
              <a:ext uri="{FF2B5EF4-FFF2-40B4-BE49-F238E27FC236}">
                <a16:creationId xmlns:a16="http://schemas.microsoft.com/office/drawing/2014/main" id="{FAF7F451-D9A5-7AC5-26A7-D73CA32EEDD7}"/>
              </a:ext>
            </a:extLst>
          </p:cNvPr>
          <p:cNvSpPr txBox="1"/>
          <p:nvPr/>
        </p:nvSpPr>
        <p:spPr>
          <a:xfrm>
            <a:off x="921276" y="331175"/>
            <a:ext cx="2001300" cy="3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</a:rPr>
              <a:t>Limitations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1" name="Google Shape;1131;p9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2000250" y="-2000250"/>
            <a:ext cx="5143499" cy="9144002"/>
          </a:xfrm>
          <a:prstGeom prst="rect">
            <a:avLst/>
          </a:prstGeom>
          <a:noFill/>
          <a:ln>
            <a:noFill/>
          </a:ln>
        </p:spPr>
      </p:pic>
      <p:sp>
        <p:nvSpPr>
          <p:cNvPr id="1132" name="Google Shape;1132;p98"/>
          <p:cNvSpPr/>
          <p:nvPr/>
        </p:nvSpPr>
        <p:spPr>
          <a:xfrm>
            <a:off x="580540" y="2322428"/>
            <a:ext cx="605790" cy="605790"/>
          </a:xfrm>
          <a:prstGeom prst="ellipse">
            <a:avLst/>
          </a:prstGeom>
          <a:solidFill>
            <a:srgbClr val="FCD546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3" name="Google Shape;1133;p98"/>
          <p:cNvSpPr/>
          <p:nvPr/>
        </p:nvSpPr>
        <p:spPr>
          <a:xfrm>
            <a:off x="5132070" y="4126230"/>
            <a:ext cx="411480" cy="411480"/>
          </a:xfrm>
          <a:prstGeom prst="ellipse">
            <a:avLst/>
          </a:prstGeom>
          <a:solidFill>
            <a:srgbClr val="FCD546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5" name="Google Shape;1135;p98"/>
          <p:cNvSpPr txBox="1"/>
          <p:nvPr/>
        </p:nvSpPr>
        <p:spPr>
          <a:xfrm>
            <a:off x="1334282" y="1828934"/>
            <a:ext cx="2553922" cy="1800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THANK</a:t>
            </a:r>
            <a:endParaRPr sz="1100"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YOU</a:t>
            </a:r>
            <a:endParaRPr sz="54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1" name="Google Shape;1141;p98"/>
          <p:cNvSpPr/>
          <p:nvPr/>
        </p:nvSpPr>
        <p:spPr>
          <a:xfrm>
            <a:off x="7589654" y="3862636"/>
            <a:ext cx="348976" cy="97222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1135;p98">
            <a:extLst>
              <a:ext uri="{FF2B5EF4-FFF2-40B4-BE49-F238E27FC236}">
                <a16:creationId xmlns:a16="http://schemas.microsoft.com/office/drawing/2014/main" id="{4FF5AD0F-6C93-3593-B316-5BF107C294B8}"/>
              </a:ext>
            </a:extLst>
          </p:cNvPr>
          <p:cNvSpPr txBox="1"/>
          <p:nvPr/>
        </p:nvSpPr>
        <p:spPr>
          <a:xfrm>
            <a:off x="4571999" y="2121642"/>
            <a:ext cx="2553922" cy="900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 &amp; A</a:t>
            </a:r>
            <a:endParaRPr sz="54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0870" y="742494"/>
            <a:ext cx="8294626" cy="4337432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51"/>
          <p:cNvSpPr/>
          <p:nvPr/>
        </p:nvSpPr>
        <p:spPr>
          <a:xfrm>
            <a:off x="294070" y="182302"/>
            <a:ext cx="313601" cy="357223"/>
          </a:xfrm>
          <a:custGeom>
            <a:avLst/>
            <a:gdLst/>
            <a:ahLst/>
            <a:cxnLst/>
            <a:rect l="l" t="t" r="r" b="b"/>
            <a:pathLst>
              <a:path w="844" h="960" extrusionOk="0">
                <a:moveTo>
                  <a:pt x="92" y="223"/>
                </a:moveTo>
                <a:cubicBezTo>
                  <a:pt x="0" y="342"/>
                  <a:pt x="21" y="492"/>
                  <a:pt x="28" y="537"/>
                </a:cubicBezTo>
                <a:cubicBezTo>
                  <a:pt x="35" y="585"/>
                  <a:pt x="76" y="819"/>
                  <a:pt x="268" y="892"/>
                </a:cubicBezTo>
                <a:cubicBezTo>
                  <a:pt x="449" y="960"/>
                  <a:pt x="665" y="847"/>
                  <a:pt x="759" y="679"/>
                </a:cubicBezTo>
                <a:cubicBezTo>
                  <a:pt x="844" y="525"/>
                  <a:pt x="841" y="301"/>
                  <a:pt x="697" y="167"/>
                </a:cubicBezTo>
                <a:cubicBezTo>
                  <a:pt x="519" y="0"/>
                  <a:pt x="218" y="58"/>
                  <a:pt x="92" y="223"/>
                </a:cubicBezTo>
                <a:close/>
              </a:path>
            </a:pathLst>
          </a:custGeom>
          <a:solidFill>
            <a:srgbClr val="FCD546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51"/>
          <p:cNvSpPr/>
          <p:nvPr/>
        </p:nvSpPr>
        <p:spPr>
          <a:xfrm>
            <a:off x="450870" y="331181"/>
            <a:ext cx="313601" cy="357223"/>
          </a:xfrm>
          <a:custGeom>
            <a:avLst/>
            <a:gdLst/>
            <a:ahLst/>
            <a:cxnLst/>
            <a:rect l="l" t="t" r="r" b="b"/>
            <a:pathLst>
              <a:path w="844" h="960" extrusionOk="0">
                <a:moveTo>
                  <a:pt x="92" y="223"/>
                </a:moveTo>
                <a:cubicBezTo>
                  <a:pt x="0" y="342"/>
                  <a:pt x="21" y="492"/>
                  <a:pt x="28" y="537"/>
                </a:cubicBezTo>
                <a:cubicBezTo>
                  <a:pt x="35" y="585"/>
                  <a:pt x="76" y="819"/>
                  <a:pt x="268" y="892"/>
                </a:cubicBezTo>
                <a:cubicBezTo>
                  <a:pt x="449" y="960"/>
                  <a:pt x="665" y="847"/>
                  <a:pt x="759" y="679"/>
                </a:cubicBezTo>
                <a:cubicBezTo>
                  <a:pt x="844" y="525"/>
                  <a:pt x="841" y="301"/>
                  <a:pt x="697" y="167"/>
                </a:cubicBezTo>
                <a:cubicBezTo>
                  <a:pt x="519" y="0"/>
                  <a:pt x="218" y="58"/>
                  <a:pt x="92" y="223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51"/>
          <p:cNvSpPr txBox="1"/>
          <p:nvPr/>
        </p:nvSpPr>
        <p:spPr>
          <a:xfrm>
            <a:off x="502400" y="1667400"/>
            <a:ext cx="6555900" cy="1723518"/>
          </a:xfrm>
          <a:prstGeom prst="rect">
            <a:avLst/>
          </a:prstGeom>
          <a:solidFill>
            <a:srgbClr val="FFD743">
              <a:alpha val="96470"/>
            </a:srgbClr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dk1"/>
                </a:solidFill>
              </a:rPr>
              <a:t>Sephora is a retailer of personal care and beauty products with nearly 340 brands. </a:t>
            </a:r>
            <a:endParaRPr sz="20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dk1"/>
                </a:solidFill>
              </a:rPr>
              <a:t>(Like a Walmarts but for beauty products)</a:t>
            </a:r>
            <a:endParaRPr sz="20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dk1"/>
                </a:solidFill>
              </a:rPr>
              <a:t>Sephora has both offline store and </a:t>
            </a:r>
            <a:r>
              <a:rPr lang="en" sz="2000" b="1" i="1" dirty="0">
                <a:solidFill>
                  <a:schemeClr val="dk1"/>
                </a:solidFill>
              </a:rPr>
              <a:t>online store</a:t>
            </a:r>
            <a:r>
              <a:rPr lang="en" sz="2000" dirty="0">
                <a:solidFill>
                  <a:schemeClr val="dk1"/>
                </a:solidFill>
              </a:rPr>
              <a:t>.</a:t>
            </a:r>
            <a:endParaRPr sz="2000" dirty="0">
              <a:solidFill>
                <a:schemeClr val="dk1"/>
              </a:solidFill>
            </a:endParaRPr>
          </a:p>
        </p:txBody>
      </p:sp>
      <p:sp>
        <p:nvSpPr>
          <p:cNvPr id="204" name="Google Shape;204;p51"/>
          <p:cNvSpPr txBox="1"/>
          <p:nvPr/>
        </p:nvSpPr>
        <p:spPr>
          <a:xfrm>
            <a:off x="832402" y="232849"/>
            <a:ext cx="5486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/>
              <a:t>Introduction</a:t>
            </a:r>
            <a:endParaRPr sz="1800" b="1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52"/>
          <p:cNvPicPr preferRelativeResize="0"/>
          <p:nvPr/>
        </p:nvPicPr>
        <p:blipFill rotWithShape="1">
          <a:blip r:embed="rId3">
            <a:alphaModFix/>
          </a:blip>
          <a:srcRect l="1380"/>
          <a:stretch/>
        </p:blipFill>
        <p:spPr>
          <a:xfrm>
            <a:off x="665550" y="1564525"/>
            <a:ext cx="6555899" cy="3340088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52"/>
          <p:cNvSpPr txBox="1"/>
          <p:nvPr/>
        </p:nvSpPr>
        <p:spPr>
          <a:xfrm>
            <a:off x="665550" y="938475"/>
            <a:ext cx="6555900" cy="461635"/>
          </a:xfrm>
          <a:prstGeom prst="rect">
            <a:avLst/>
          </a:prstGeom>
          <a:solidFill>
            <a:srgbClr val="FFD743">
              <a:alpha val="96470"/>
            </a:srgbClr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1"/>
                </a:solidFill>
              </a:rPr>
              <a:t>Sephora’s </a:t>
            </a:r>
            <a:r>
              <a:rPr lang="en" sz="1800" b="1" i="1" dirty="0">
                <a:solidFill>
                  <a:schemeClr val="dk1"/>
                </a:solidFill>
              </a:rPr>
              <a:t>online store</a:t>
            </a:r>
            <a:r>
              <a:rPr lang="en" sz="1800" dirty="0">
                <a:solidFill>
                  <a:schemeClr val="dk1"/>
                </a:solidFill>
              </a:rPr>
              <a:t>.</a:t>
            </a:r>
            <a:endParaRPr sz="1800" dirty="0">
              <a:solidFill>
                <a:schemeClr val="dk1"/>
              </a:solidFill>
            </a:endParaRPr>
          </a:p>
        </p:txBody>
      </p:sp>
      <p:sp>
        <p:nvSpPr>
          <p:cNvPr id="211" name="Google Shape;211;p52"/>
          <p:cNvSpPr/>
          <p:nvPr/>
        </p:nvSpPr>
        <p:spPr>
          <a:xfrm>
            <a:off x="294070" y="182302"/>
            <a:ext cx="313601" cy="357223"/>
          </a:xfrm>
          <a:custGeom>
            <a:avLst/>
            <a:gdLst/>
            <a:ahLst/>
            <a:cxnLst/>
            <a:rect l="l" t="t" r="r" b="b"/>
            <a:pathLst>
              <a:path w="844" h="960" extrusionOk="0">
                <a:moveTo>
                  <a:pt x="92" y="223"/>
                </a:moveTo>
                <a:cubicBezTo>
                  <a:pt x="0" y="342"/>
                  <a:pt x="21" y="492"/>
                  <a:pt x="28" y="537"/>
                </a:cubicBezTo>
                <a:cubicBezTo>
                  <a:pt x="35" y="585"/>
                  <a:pt x="76" y="819"/>
                  <a:pt x="268" y="892"/>
                </a:cubicBezTo>
                <a:cubicBezTo>
                  <a:pt x="449" y="960"/>
                  <a:pt x="665" y="847"/>
                  <a:pt x="759" y="679"/>
                </a:cubicBezTo>
                <a:cubicBezTo>
                  <a:pt x="844" y="525"/>
                  <a:pt x="841" y="301"/>
                  <a:pt x="697" y="167"/>
                </a:cubicBezTo>
                <a:cubicBezTo>
                  <a:pt x="519" y="0"/>
                  <a:pt x="218" y="58"/>
                  <a:pt x="92" y="223"/>
                </a:cubicBezTo>
                <a:close/>
              </a:path>
            </a:pathLst>
          </a:custGeom>
          <a:solidFill>
            <a:srgbClr val="FCD546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52"/>
          <p:cNvSpPr/>
          <p:nvPr/>
        </p:nvSpPr>
        <p:spPr>
          <a:xfrm>
            <a:off x="450870" y="331181"/>
            <a:ext cx="313601" cy="357223"/>
          </a:xfrm>
          <a:custGeom>
            <a:avLst/>
            <a:gdLst/>
            <a:ahLst/>
            <a:cxnLst/>
            <a:rect l="l" t="t" r="r" b="b"/>
            <a:pathLst>
              <a:path w="844" h="960" extrusionOk="0">
                <a:moveTo>
                  <a:pt x="92" y="223"/>
                </a:moveTo>
                <a:cubicBezTo>
                  <a:pt x="0" y="342"/>
                  <a:pt x="21" y="492"/>
                  <a:pt x="28" y="537"/>
                </a:cubicBezTo>
                <a:cubicBezTo>
                  <a:pt x="35" y="585"/>
                  <a:pt x="76" y="819"/>
                  <a:pt x="268" y="892"/>
                </a:cubicBezTo>
                <a:cubicBezTo>
                  <a:pt x="449" y="960"/>
                  <a:pt x="665" y="847"/>
                  <a:pt x="759" y="679"/>
                </a:cubicBezTo>
                <a:cubicBezTo>
                  <a:pt x="844" y="525"/>
                  <a:pt x="841" y="301"/>
                  <a:pt x="697" y="167"/>
                </a:cubicBezTo>
                <a:cubicBezTo>
                  <a:pt x="519" y="0"/>
                  <a:pt x="218" y="58"/>
                  <a:pt x="92" y="223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52"/>
          <p:cNvSpPr/>
          <p:nvPr/>
        </p:nvSpPr>
        <p:spPr>
          <a:xfrm>
            <a:off x="6620425" y="182300"/>
            <a:ext cx="2438700" cy="1973100"/>
          </a:xfrm>
          <a:prstGeom prst="rect">
            <a:avLst/>
          </a:prstGeom>
          <a:solidFill>
            <a:srgbClr val="FBF3D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52"/>
          <p:cNvSpPr txBox="1"/>
          <p:nvPr/>
        </p:nvSpPr>
        <p:spPr>
          <a:xfrm>
            <a:off x="7070504" y="651650"/>
            <a:ext cx="1463400" cy="461635"/>
          </a:xfrm>
          <a:prstGeom prst="rect">
            <a:avLst/>
          </a:prstGeom>
          <a:solidFill>
            <a:srgbClr val="FCD546">
              <a:alpha val="84310"/>
            </a:srgbClr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</a:rPr>
              <a:t>Entities</a:t>
            </a:r>
            <a:endParaRPr sz="1800" b="1" dirty="0">
              <a:solidFill>
                <a:schemeClr val="dk1"/>
              </a:solidFill>
            </a:endParaRPr>
          </a:p>
        </p:txBody>
      </p:sp>
      <p:sp>
        <p:nvSpPr>
          <p:cNvPr id="215" name="Google Shape;215;p52"/>
          <p:cNvSpPr txBox="1"/>
          <p:nvPr/>
        </p:nvSpPr>
        <p:spPr>
          <a:xfrm>
            <a:off x="7099825" y="1310875"/>
            <a:ext cx="14634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CC0000"/>
                </a:solidFill>
              </a:rPr>
              <a:t>Attributes</a:t>
            </a:r>
            <a:endParaRPr sz="1800" b="1" dirty="0">
              <a:solidFill>
                <a:srgbClr val="CC0000"/>
              </a:solidFill>
            </a:endParaRPr>
          </a:p>
        </p:txBody>
      </p:sp>
      <p:sp>
        <p:nvSpPr>
          <p:cNvPr id="216" name="Google Shape;216;p52"/>
          <p:cNvSpPr txBox="1"/>
          <p:nvPr/>
        </p:nvSpPr>
        <p:spPr>
          <a:xfrm>
            <a:off x="6608900" y="168400"/>
            <a:ext cx="1125000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Notations:</a:t>
            </a:r>
            <a:endParaRPr sz="1600" dirty="0"/>
          </a:p>
        </p:txBody>
      </p:sp>
      <p:sp>
        <p:nvSpPr>
          <p:cNvPr id="2" name="Google Shape;204;p51">
            <a:extLst>
              <a:ext uri="{FF2B5EF4-FFF2-40B4-BE49-F238E27FC236}">
                <a16:creationId xmlns:a16="http://schemas.microsoft.com/office/drawing/2014/main" id="{AAED7B32-981D-A359-B0EF-16EF99E33BA7}"/>
              </a:ext>
            </a:extLst>
          </p:cNvPr>
          <p:cNvSpPr txBox="1"/>
          <p:nvPr/>
        </p:nvSpPr>
        <p:spPr>
          <a:xfrm>
            <a:off x="832402" y="232849"/>
            <a:ext cx="5486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/>
              <a:t>Introduction</a:t>
            </a:r>
            <a:endParaRPr sz="1800" b="1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53"/>
          <p:cNvSpPr/>
          <p:nvPr/>
        </p:nvSpPr>
        <p:spPr>
          <a:xfrm>
            <a:off x="294070" y="182302"/>
            <a:ext cx="313601" cy="357223"/>
          </a:xfrm>
          <a:custGeom>
            <a:avLst/>
            <a:gdLst/>
            <a:ahLst/>
            <a:cxnLst/>
            <a:rect l="l" t="t" r="r" b="b"/>
            <a:pathLst>
              <a:path w="844" h="960" extrusionOk="0">
                <a:moveTo>
                  <a:pt x="92" y="223"/>
                </a:moveTo>
                <a:cubicBezTo>
                  <a:pt x="0" y="342"/>
                  <a:pt x="21" y="492"/>
                  <a:pt x="28" y="537"/>
                </a:cubicBezTo>
                <a:cubicBezTo>
                  <a:pt x="35" y="585"/>
                  <a:pt x="76" y="819"/>
                  <a:pt x="268" y="892"/>
                </a:cubicBezTo>
                <a:cubicBezTo>
                  <a:pt x="449" y="960"/>
                  <a:pt x="665" y="847"/>
                  <a:pt x="759" y="679"/>
                </a:cubicBezTo>
                <a:cubicBezTo>
                  <a:pt x="844" y="525"/>
                  <a:pt x="841" y="301"/>
                  <a:pt x="697" y="167"/>
                </a:cubicBezTo>
                <a:cubicBezTo>
                  <a:pt x="519" y="0"/>
                  <a:pt x="218" y="58"/>
                  <a:pt x="92" y="223"/>
                </a:cubicBezTo>
                <a:close/>
              </a:path>
            </a:pathLst>
          </a:custGeom>
          <a:solidFill>
            <a:srgbClr val="FCD546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53"/>
          <p:cNvSpPr/>
          <p:nvPr/>
        </p:nvSpPr>
        <p:spPr>
          <a:xfrm>
            <a:off x="450870" y="331181"/>
            <a:ext cx="313601" cy="357223"/>
          </a:xfrm>
          <a:custGeom>
            <a:avLst/>
            <a:gdLst/>
            <a:ahLst/>
            <a:cxnLst/>
            <a:rect l="l" t="t" r="r" b="b"/>
            <a:pathLst>
              <a:path w="844" h="960" extrusionOk="0">
                <a:moveTo>
                  <a:pt x="92" y="223"/>
                </a:moveTo>
                <a:cubicBezTo>
                  <a:pt x="0" y="342"/>
                  <a:pt x="21" y="492"/>
                  <a:pt x="28" y="537"/>
                </a:cubicBezTo>
                <a:cubicBezTo>
                  <a:pt x="35" y="585"/>
                  <a:pt x="76" y="819"/>
                  <a:pt x="268" y="892"/>
                </a:cubicBezTo>
                <a:cubicBezTo>
                  <a:pt x="449" y="960"/>
                  <a:pt x="665" y="847"/>
                  <a:pt x="759" y="679"/>
                </a:cubicBezTo>
                <a:cubicBezTo>
                  <a:pt x="844" y="525"/>
                  <a:pt x="841" y="301"/>
                  <a:pt x="697" y="167"/>
                </a:cubicBezTo>
                <a:cubicBezTo>
                  <a:pt x="519" y="0"/>
                  <a:pt x="218" y="58"/>
                  <a:pt x="92" y="223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4" name="Google Shape;224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0875" y="1046200"/>
            <a:ext cx="8632274" cy="3793475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53"/>
          <p:cNvSpPr/>
          <p:nvPr/>
        </p:nvSpPr>
        <p:spPr>
          <a:xfrm>
            <a:off x="2130750" y="2259225"/>
            <a:ext cx="6735000" cy="1681200"/>
          </a:xfrm>
          <a:prstGeom prst="rect">
            <a:avLst/>
          </a:prstGeom>
          <a:noFill/>
          <a:ln w="1905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26" name="Google Shape;226;p53"/>
          <p:cNvCxnSpPr/>
          <p:nvPr/>
        </p:nvCxnSpPr>
        <p:spPr>
          <a:xfrm>
            <a:off x="7591450" y="803050"/>
            <a:ext cx="32100" cy="1434900"/>
          </a:xfrm>
          <a:prstGeom prst="straightConnector1">
            <a:avLst/>
          </a:prstGeom>
          <a:noFill/>
          <a:ln w="38100" cap="flat" cmpd="sng">
            <a:solidFill>
              <a:srgbClr val="CC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27" name="Google Shape;227;p53"/>
          <p:cNvSpPr/>
          <p:nvPr/>
        </p:nvSpPr>
        <p:spPr>
          <a:xfrm>
            <a:off x="2130750" y="4024675"/>
            <a:ext cx="6574200" cy="194100"/>
          </a:xfrm>
          <a:prstGeom prst="rect">
            <a:avLst/>
          </a:prstGeom>
          <a:noFill/>
          <a:ln w="1905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28" name="Google Shape;228;p53"/>
          <p:cNvCxnSpPr>
            <a:stCxn id="229" idx="0"/>
            <a:endCxn id="227" idx="2"/>
          </p:cNvCxnSpPr>
          <p:nvPr/>
        </p:nvCxnSpPr>
        <p:spPr>
          <a:xfrm flipV="1">
            <a:off x="4811525" y="4218775"/>
            <a:ext cx="606325" cy="411500"/>
          </a:xfrm>
          <a:prstGeom prst="straightConnector1">
            <a:avLst/>
          </a:prstGeom>
          <a:noFill/>
          <a:ln w="38100" cap="flat" cmpd="sng">
            <a:solidFill>
              <a:srgbClr val="CC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30" name="Google Shape;230;p53"/>
          <p:cNvSpPr txBox="1"/>
          <p:nvPr/>
        </p:nvSpPr>
        <p:spPr>
          <a:xfrm>
            <a:off x="6857150" y="320075"/>
            <a:ext cx="1418700" cy="461635"/>
          </a:xfrm>
          <a:prstGeom prst="rect">
            <a:avLst/>
          </a:prstGeom>
          <a:solidFill>
            <a:srgbClr val="FCD546">
              <a:alpha val="84310"/>
            </a:srgbClr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</a:rPr>
              <a:t>Products</a:t>
            </a:r>
            <a:endParaRPr sz="1800" b="1" dirty="0">
              <a:solidFill>
                <a:schemeClr val="dk1"/>
              </a:solidFill>
            </a:endParaRPr>
          </a:p>
        </p:txBody>
      </p:sp>
      <p:sp>
        <p:nvSpPr>
          <p:cNvPr id="229" name="Google Shape;229;p53"/>
          <p:cNvSpPr txBox="1"/>
          <p:nvPr/>
        </p:nvSpPr>
        <p:spPr>
          <a:xfrm>
            <a:off x="4102175" y="4630275"/>
            <a:ext cx="1418700" cy="461635"/>
          </a:xfrm>
          <a:prstGeom prst="rect">
            <a:avLst/>
          </a:prstGeom>
          <a:solidFill>
            <a:srgbClr val="FCD546">
              <a:alpha val="84310"/>
            </a:srgbClr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</a:rPr>
              <a:t>Brands</a:t>
            </a:r>
            <a:endParaRPr sz="1800" b="1" dirty="0">
              <a:solidFill>
                <a:schemeClr val="dk1"/>
              </a:solidFill>
            </a:endParaRPr>
          </a:p>
        </p:txBody>
      </p:sp>
      <p:sp>
        <p:nvSpPr>
          <p:cNvPr id="2" name="Google Shape;204;p51">
            <a:extLst>
              <a:ext uri="{FF2B5EF4-FFF2-40B4-BE49-F238E27FC236}">
                <a16:creationId xmlns:a16="http://schemas.microsoft.com/office/drawing/2014/main" id="{3129B260-7449-2716-3C79-A11710AC64FD}"/>
              </a:ext>
            </a:extLst>
          </p:cNvPr>
          <p:cNvSpPr txBox="1"/>
          <p:nvPr/>
        </p:nvSpPr>
        <p:spPr>
          <a:xfrm>
            <a:off x="832402" y="232849"/>
            <a:ext cx="5486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/>
              <a:t>Introduction</a:t>
            </a:r>
            <a:endParaRPr sz="1800" b="1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04;p51">
            <a:extLst>
              <a:ext uri="{FF2B5EF4-FFF2-40B4-BE49-F238E27FC236}">
                <a16:creationId xmlns:a16="http://schemas.microsoft.com/office/drawing/2014/main" id="{B15D9AF5-A84E-D45B-CFE9-F2488EDEBBFB}"/>
              </a:ext>
            </a:extLst>
          </p:cNvPr>
          <p:cNvSpPr txBox="1"/>
          <p:nvPr/>
        </p:nvSpPr>
        <p:spPr>
          <a:xfrm>
            <a:off x="832402" y="232849"/>
            <a:ext cx="5486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/>
              <a:t>Introduction</a:t>
            </a:r>
            <a:endParaRPr sz="1800" b="1" dirty="0"/>
          </a:p>
        </p:txBody>
      </p:sp>
      <p:pic>
        <p:nvPicPr>
          <p:cNvPr id="236" name="Google Shape;236;p54"/>
          <p:cNvPicPr preferRelativeResize="0"/>
          <p:nvPr/>
        </p:nvPicPr>
        <p:blipFill rotWithShape="1">
          <a:blip r:embed="rId3">
            <a:alphaModFix/>
          </a:blip>
          <a:srcRect l="11590"/>
          <a:stretch/>
        </p:blipFill>
        <p:spPr>
          <a:xfrm>
            <a:off x="450875" y="1162188"/>
            <a:ext cx="6416896" cy="3646699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54"/>
          <p:cNvSpPr/>
          <p:nvPr/>
        </p:nvSpPr>
        <p:spPr>
          <a:xfrm>
            <a:off x="294070" y="182302"/>
            <a:ext cx="313601" cy="357223"/>
          </a:xfrm>
          <a:custGeom>
            <a:avLst/>
            <a:gdLst/>
            <a:ahLst/>
            <a:cxnLst/>
            <a:rect l="l" t="t" r="r" b="b"/>
            <a:pathLst>
              <a:path w="844" h="960" extrusionOk="0">
                <a:moveTo>
                  <a:pt x="92" y="223"/>
                </a:moveTo>
                <a:cubicBezTo>
                  <a:pt x="0" y="342"/>
                  <a:pt x="21" y="492"/>
                  <a:pt x="28" y="537"/>
                </a:cubicBezTo>
                <a:cubicBezTo>
                  <a:pt x="35" y="585"/>
                  <a:pt x="76" y="819"/>
                  <a:pt x="268" y="892"/>
                </a:cubicBezTo>
                <a:cubicBezTo>
                  <a:pt x="449" y="960"/>
                  <a:pt x="665" y="847"/>
                  <a:pt x="759" y="679"/>
                </a:cubicBezTo>
                <a:cubicBezTo>
                  <a:pt x="844" y="525"/>
                  <a:pt x="841" y="301"/>
                  <a:pt x="697" y="167"/>
                </a:cubicBezTo>
                <a:cubicBezTo>
                  <a:pt x="519" y="0"/>
                  <a:pt x="218" y="58"/>
                  <a:pt x="92" y="223"/>
                </a:cubicBezTo>
                <a:close/>
              </a:path>
            </a:pathLst>
          </a:custGeom>
          <a:solidFill>
            <a:srgbClr val="FCD546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p54"/>
          <p:cNvSpPr/>
          <p:nvPr/>
        </p:nvSpPr>
        <p:spPr>
          <a:xfrm>
            <a:off x="450870" y="331181"/>
            <a:ext cx="313601" cy="357223"/>
          </a:xfrm>
          <a:custGeom>
            <a:avLst/>
            <a:gdLst/>
            <a:ahLst/>
            <a:cxnLst/>
            <a:rect l="l" t="t" r="r" b="b"/>
            <a:pathLst>
              <a:path w="844" h="960" extrusionOk="0">
                <a:moveTo>
                  <a:pt x="92" y="223"/>
                </a:moveTo>
                <a:cubicBezTo>
                  <a:pt x="0" y="342"/>
                  <a:pt x="21" y="492"/>
                  <a:pt x="28" y="537"/>
                </a:cubicBezTo>
                <a:cubicBezTo>
                  <a:pt x="35" y="585"/>
                  <a:pt x="76" y="819"/>
                  <a:pt x="268" y="892"/>
                </a:cubicBezTo>
                <a:cubicBezTo>
                  <a:pt x="449" y="960"/>
                  <a:pt x="665" y="847"/>
                  <a:pt x="759" y="679"/>
                </a:cubicBezTo>
                <a:cubicBezTo>
                  <a:pt x="844" y="525"/>
                  <a:pt x="841" y="301"/>
                  <a:pt x="697" y="167"/>
                </a:cubicBezTo>
                <a:cubicBezTo>
                  <a:pt x="519" y="0"/>
                  <a:pt x="218" y="58"/>
                  <a:pt x="92" y="223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p54"/>
          <p:cNvSpPr/>
          <p:nvPr/>
        </p:nvSpPr>
        <p:spPr>
          <a:xfrm>
            <a:off x="3993800" y="1880725"/>
            <a:ext cx="1134900" cy="357300"/>
          </a:xfrm>
          <a:prstGeom prst="rect">
            <a:avLst/>
          </a:prstGeom>
          <a:noFill/>
          <a:ln w="1905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40" name="Google Shape;240;p54"/>
          <p:cNvCxnSpPr>
            <a:stCxn id="241" idx="1"/>
            <a:endCxn id="239" idx="3"/>
          </p:cNvCxnSpPr>
          <p:nvPr/>
        </p:nvCxnSpPr>
        <p:spPr>
          <a:xfrm flipH="1">
            <a:off x="5128700" y="1913775"/>
            <a:ext cx="3112500" cy="145500"/>
          </a:xfrm>
          <a:prstGeom prst="straightConnector1">
            <a:avLst/>
          </a:prstGeom>
          <a:noFill/>
          <a:ln w="38100" cap="flat" cmpd="sng">
            <a:solidFill>
              <a:srgbClr val="CC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42" name="Google Shape;242;p54"/>
          <p:cNvSpPr txBox="1"/>
          <p:nvPr/>
        </p:nvSpPr>
        <p:spPr>
          <a:xfrm>
            <a:off x="2731400" y="182288"/>
            <a:ext cx="2226000" cy="461700"/>
          </a:xfrm>
          <a:prstGeom prst="rect">
            <a:avLst/>
          </a:prstGeom>
          <a:solidFill>
            <a:srgbClr val="FCD546">
              <a:alpha val="84310"/>
            </a:srgbClr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</a:rPr>
              <a:t>Products Details</a:t>
            </a:r>
            <a:endParaRPr sz="1800" b="1" dirty="0">
              <a:solidFill>
                <a:schemeClr val="dk1"/>
              </a:solidFill>
            </a:endParaRPr>
          </a:p>
        </p:txBody>
      </p:sp>
      <p:sp>
        <p:nvSpPr>
          <p:cNvPr id="243" name="Google Shape;243;p54"/>
          <p:cNvSpPr/>
          <p:nvPr/>
        </p:nvSpPr>
        <p:spPr>
          <a:xfrm>
            <a:off x="3993800" y="1383200"/>
            <a:ext cx="1509600" cy="153900"/>
          </a:xfrm>
          <a:prstGeom prst="rect">
            <a:avLst/>
          </a:prstGeom>
          <a:noFill/>
          <a:ln w="1905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44" name="Google Shape;244;p54"/>
          <p:cNvCxnSpPr>
            <a:stCxn id="245" idx="1"/>
            <a:endCxn id="243" idx="3"/>
          </p:cNvCxnSpPr>
          <p:nvPr/>
        </p:nvCxnSpPr>
        <p:spPr>
          <a:xfrm flipH="1">
            <a:off x="5503300" y="1393050"/>
            <a:ext cx="2091600" cy="67200"/>
          </a:xfrm>
          <a:prstGeom prst="straightConnector1">
            <a:avLst/>
          </a:prstGeom>
          <a:noFill/>
          <a:ln w="38100" cap="flat" cmpd="sng">
            <a:solidFill>
              <a:srgbClr val="CC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45" name="Google Shape;245;p54"/>
          <p:cNvSpPr txBox="1"/>
          <p:nvPr/>
        </p:nvSpPr>
        <p:spPr>
          <a:xfrm>
            <a:off x="7594900" y="1162200"/>
            <a:ext cx="1418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CC0000"/>
                </a:solidFill>
              </a:rPr>
              <a:t>Name</a:t>
            </a:r>
            <a:endParaRPr sz="1800" b="1" dirty="0">
              <a:solidFill>
                <a:srgbClr val="CC0000"/>
              </a:solidFill>
            </a:endParaRPr>
          </a:p>
        </p:txBody>
      </p:sp>
      <p:sp>
        <p:nvSpPr>
          <p:cNvPr id="241" name="Google Shape;241;p54"/>
          <p:cNvSpPr txBox="1"/>
          <p:nvPr/>
        </p:nvSpPr>
        <p:spPr>
          <a:xfrm>
            <a:off x="8241200" y="1682925"/>
            <a:ext cx="830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CC0000"/>
                </a:solidFill>
              </a:rPr>
              <a:t>Price</a:t>
            </a:r>
            <a:endParaRPr sz="1800" b="1">
              <a:solidFill>
                <a:srgbClr val="CC0000"/>
              </a:solidFill>
            </a:endParaRPr>
          </a:p>
        </p:txBody>
      </p:sp>
      <p:pic>
        <p:nvPicPr>
          <p:cNvPr id="246" name="Google Shape;246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27200" y="2203675"/>
            <a:ext cx="942175" cy="239175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54"/>
          <p:cNvSpPr/>
          <p:nvPr/>
        </p:nvSpPr>
        <p:spPr>
          <a:xfrm>
            <a:off x="5330838" y="2144613"/>
            <a:ext cx="1134900" cy="357300"/>
          </a:xfrm>
          <a:prstGeom prst="rect">
            <a:avLst/>
          </a:prstGeom>
          <a:noFill/>
          <a:ln w="1905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48" name="Google Shape;248;p54"/>
          <p:cNvCxnSpPr>
            <a:stCxn id="249" idx="1"/>
            <a:endCxn id="247" idx="3"/>
          </p:cNvCxnSpPr>
          <p:nvPr/>
        </p:nvCxnSpPr>
        <p:spPr>
          <a:xfrm rot="10800000">
            <a:off x="6465650" y="2323375"/>
            <a:ext cx="1221600" cy="1011000"/>
          </a:xfrm>
          <a:prstGeom prst="straightConnector1">
            <a:avLst/>
          </a:prstGeom>
          <a:noFill/>
          <a:ln w="38100" cap="flat" cmpd="sng">
            <a:solidFill>
              <a:srgbClr val="CC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49" name="Google Shape;249;p54"/>
          <p:cNvSpPr txBox="1"/>
          <p:nvPr/>
        </p:nvSpPr>
        <p:spPr>
          <a:xfrm>
            <a:off x="7687250" y="3103525"/>
            <a:ext cx="1418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CC0000"/>
                </a:solidFill>
              </a:rPr>
              <a:t>Inventory</a:t>
            </a:r>
            <a:endParaRPr sz="1800" b="1">
              <a:solidFill>
                <a:srgbClr val="CC0000"/>
              </a:solidFill>
            </a:endParaRPr>
          </a:p>
        </p:txBody>
      </p:sp>
      <p:pic>
        <p:nvPicPr>
          <p:cNvPr id="250" name="Google Shape;250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4075" y="980675"/>
            <a:ext cx="1828154" cy="357225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54"/>
          <p:cNvSpPr/>
          <p:nvPr/>
        </p:nvSpPr>
        <p:spPr>
          <a:xfrm>
            <a:off x="294075" y="1025900"/>
            <a:ext cx="1878300" cy="239100"/>
          </a:xfrm>
          <a:prstGeom prst="rect">
            <a:avLst/>
          </a:prstGeom>
          <a:noFill/>
          <a:ln w="1905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52" name="Google Shape;252;p54"/>
          <p:cNvCxnSpPr>
            <a:stCxn id="253" idx="1"/>
            <a:endCxn id="251" idx="3"/>
          </p:cNvCxnSpPr>
          <p:nvPr/>
        </p:nvCxnSpPr>
        <p:spPr>
          <a:xfrm flipH="1">
            <a:off x="2172250" y="919250"/>
            <a:ext cx="1366500" cy="226200"/>
          </a:xfrm>
          <a:prstGeom prst="straightConnector1">
            <a:avLst/>
          </a:prstGeom>
          <a:noFill/>
          <a:ln w="38100" cap="flat" cmpd="sng">
            <a:solidFill>
              <a:srgbClr val="CC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53" name="Google Shape;253;p54"/>
          <p:cNvSpPr txBox="1"/>
          <p:nvPr/>
        </p:nvSpPr>
        <p:spPr>
          <a:xfrm>
            <a:off x="3538750" y="688400"/>
            <a:ext cx="15096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CC0000"/>
                </a:solidFill>
              </a:rPr>
              <a:t>Category</a:t>
            </a:r>
            <a:endParaRPr sz="1800" b="1" dirty="0">
              <a:solidFill>
                <a:srgbClr val="CC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Google Shape;259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000" y="2512716"/>
            <a:ext cx="8268298" cy="240218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32525" y="92200"/>
            <a:ext cx="5572425" cy="2360476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55"/>
          <p:cNvSpPr/>
          <p:nvPr/>
        </p:nvSpPr>
        <p:spPr>
          <a:xfrm>
            <a:off x="294070" y="182302"/>
            <a:ext cx="313601" cy="357223"/>
          </a:xfrm>
          <a:custGeom>
            <a:avLst/>
            <a:gdLst/>
            <a:ahLst/>
            <a:cxnLst/>
            <a:rect l="l" t="t" r="r" b="b"/>
            <a:pathLst>
              <a:path w="844" h="960" extrusionOk="0">
                <a:moveTo>
                  <a:pt x="92" y="223"/>
                </a:moveTo>
                <a:cubicBezTo>
                  <a:pt x="0" y="342"/>
                  <a:pt x="21" y="492"/>
                  <a:pt x="28" y="537"/>
                </a:cubicBezTo>
                <a:cubicBezTo>
                  <a:pt x="35" y="585"/>
                  <a:pt x="76" y="819"/>
                  <a:pt x="268" y="892"/>
                </a:cubicBezTo>
                <a:cubicBezTo>
                  <a:pt x="449" y="960"/>
                  <a:pt x="665" y="847"/>
                  <a:pt x="759" y="679"/>
                </a:cubicBezTo>
                <a:cubicBezTo>
                  <a:pt x="844" y="525"/>
                  <a:pt x="841" y="301"/>
                  <a:pt x="697" y="167"/>
                </a:cubicBezTo>
                <a:cubicBezTo>
                  <a:pt x="519" y="0"/>
                  <a:pt x="218" y="58"/>
                  <a:pt x="92" y="223"/>
                </a:cubicBezTo>
                <a:close/>
              </a:path>
            </a:pathLst>
          </a:custGeom>
          <a:solidFill>
            <a:srgbClr val="FCD546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" name="Google Shape;262;p55"/>
          <p:cNvSpPr/>
          <p:nvPr/>
        </p:nvSpPr>
        <p:spPr>
          <a:xfrm>
            <a:off x="450870" y="331181"/>
            <a:ext cx="313601" cy="357223"/>
          </a:xfrm>
          <a:custGeom>
            <a:avLst/>
            <a:gdLst/>
            <a:ahLst/>
            <a:cxnLst/>
            <a:rect l="l" t="t" r="r" b="b"/>
            <a:pathLst>
              <a:path w="844" h="960" extrusionOk="0">
                <a:moveTo>
                  <a:pt x="92" y="223"/>
                </a:moveTo>
                <a:cubicBezTo>
                  <a:pt x="0" y="342"/>
                  <a:pt x="21" y="492"/>
                  <a:pt x="28" y="537"/>
                </a:cubicBezTo>
                <a:cubicBezTo>
                  <a:pt x="35" y="585"/>
                  <a:pt x="76" y="819"/>
                  <a:pt x="268" y="892"/>
                </a:cubicBezTo>
                <a:cubicBezTo>
                  <a:pt x="449" y="960"/>
                  <a:pt x="665" y="847"/>
                  <a:pt x="759" y="679"/>
                </a:cubicBezTo>
                <a:cubicBezTo>
                  <a:pt x="844" y="525"/>
                  <a:pt x="841" y="301"/>
                  <a:pt x="697" y="167"/>
                </a:cubicBezTo>
                <a:cubicBezTo>
                  <a:pt x="519" y="0"/>
                  <a:pt x="218" y="58"/>
                  <a:pt x="92" y="223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p55"/>
          <p:cNvSpPr/>
          <p:nvPr/>
        </p:nvSpPr>
        <p:spPr>
          <a:xfrm>
            <a:off x="4572000" y="688400"/>
            <a:ext cx="2778300" cy="1475400"/>
          </a:xfrm>
          <a:prstGeom prst="rect">
            <a:avLst/>
          </a:prstGeom>
          <a:noFill/>
          <a:ln w="1905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55"/>
          <p:cNvSpPr txBox="1"/>
          <p:nvPr/>
        </p:nvSpPr>
        <p:spPr>
          <a:xfrm>
            <a:off x="7501300" y="331175"/>
            <a:ext cx="1069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CC0000"/>
                </a:solidFill>
              </a:rPr>
              <a:t>Ratings</a:t>
            </a:r>
            <a:endParaRPr sz="1800" b="1" dirty="0">
              <a:solidFill>
                <a:srgbClr val="CC0000"/>
              </a:solidFill>
            </a:endParaRPr>
          </a:p>
        </p:txBody>
      </p:sp>
      <p:sp>
        <p:nvSpPr>
          <p:cNvPr id="265" name="Google Shape;265;p55"/>
          <p:cNvSpPr/>
          <p:nvPr/>
        </p:nvSpPr>
        <p:spPr>
          <a:xfrm>
            <a:off x="1537050" y="2655475"/>
            <a:ext cx="5049000" cy="2259300"/>
          </a:xfrm>
          <a:prstGeom prst="rect">
            <a:avLst/>
          </a:prstGeom>
          <a:noFill/>
          <a:ln w="1905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66" name="Google Shape;266;p55"/>
          <p:cNvCxnSpPr>
            <a:stCxn id="267" idx="2"/>
            <a:endCxn id="265" idx="0"/>
          </p:cNvCxnSpPr>
          <p:nvPr/>
        </p:nvCxnSpPr>
        <p:spPr>
          <a:xfrm>
            <a:off x="3173075" y="2233500"/>
            <a:ext cx="888600" cy="422100"/>
          </a:xfrm>
          <a:prstGeom prst="straightConnector1">
            <a:avLst/>
          </a:prstGeom>
          <a:noFill/>
          <a:ln w="38100" cap="flat" cmpd="sng">
            <a:solidFill>
              <a:srgbClr val="CC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67" name="Google Shape;267;p55"/>
          <p:cNvSpPr txBox="1"/>
          <p:nvPr/>
        </p:nvSpPr>
        <p:spPr>
          <a:xfrm>
            <a:off x="2463725" y="1771800"/>
            <a:ext cx="1418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CC0000"/>
                </a:solidFill>
              </a:rPr>
              <a:t>Comments</a:t>
            </a:r>
            <a:endParaRPr sz="1800" b="1" dirty="0">
              <a:solidFill>
                <a:srgbClr val="CC0000"/>
              </a:solidFill>
            </a:endParaRPr>
          </a:p>
        </p:txBody>
      </p:sp>
      <p:sp>
        <p:nvSpPr>
          <p:cNvPr id="268" name="Google Shape;268;p55"/>
          <p:cNvSpPr txBox="1"/>
          <p:nvPr/>
        </p:nvSpPr>
        <p:spPr>
          <a:xfrm>
            <a:off x="339775" y="1118650"/>
            <a:ext cx="2167500" cy="461700"/>
          </a:xfrm>
          <a:prstGeom prst="rect">
            <a:avLst/>
          </a:prstGeom>
          <a:solidFill>
            <a:srgbClr val="FCD546">
              <a:alpha val="84310"/>
            </a:srgbClr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</a:rPr>
              <a:t>Reviews Details</a:t>
            </a:r>
            <a:endParaRPr sz="1800" b="1" dirty="0">
              <a:solidFill>
                <a:schemeClr val="dk1"/>
              </a:solidFill>
            </a:endParaRPr>
          </a:p>
        </p:txBody>
      </p:sp>
      <p:cxnSp>
        <p:nvCxnSpPr>
          <p:cNvPr id="269" name="Google Shape;269;p55"/>
          <p:cNvCxnSpPr>
            <a:stCxn id="264" idx="2"/>
            <a:endCxn id="263" idx="3"/>
          </p:cNvCxnSpPr>
          <p:nvPr/>
        </p:nvCxnSpPr>
        <p:spPr>
          <a:xfrm flipH="1">
            <a:off x="7350250" y="792875"/>
            <a:ext cx="685800" cy="633300"/>
          </a:xfrm>
          <a:prstGeom prst="straightConnector1">
            <a:avLst/>
          </a:prstGeom>
          <a:noFill/>
          <a:ln w="38100" cap="flat" cmpd="sng">
            <a:solidFill>
              <a:srgbClr val="CC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70" name="Google Shape;270;p55"/>
          <p:cNvSpPr/>
          <p:nvPr/>
        </p:nvSpPr>
        <p:spPr>
          <a:xfrm>
            <a:off x="6981075" y="2640413"/>
            <a:ext cx="1972800" cy="2146800"/>
          </a:xfrm>
          <a:prstGeom prst="rect">
            <a:avLst/>
          </a:prstGeom>
          <a:noFill/>
          <a:ln w="1905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p55"/>
          <p:cNvSpPr txBox="1"/>
          <p:nvPr/>
        </p:nvSpPr>
        <p:spPr>
          <a:xfrm>
            <a:off x="7735350" y="1886113"/>
            <a:ext cx="1322700" cy="461700"/>
          </a:xfrm>
          <a:prstGeom prst="rect">
            <a:avLst/>
          </a:prstGeom>
          <a:solidFill>
            <a:srgbClr val="FCD546">
              <a:alpha val="84310"/>
            </a:srgbClr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</a:rPr>
              <a:t>Users</a:t>
            </a:r>
            <a:endParaRPr sz="1800" b="1" dirty="0">
              <a:solidFill>
                <a:schemeClr val="dk1"/>
              </a:solidFill>
            </a:endParaRPr>
          </a:p>
        </p:txBody>
      </p:sp>
      <p:cxnSp>
        <p:nvCxnSpPr>
          <p:cNvPr id="272" name="Google Shape;272;p55"/>
          <p:cNvCxnSpPr>
            <a:stCxn id="271" idx="2"/>
            <a:endCxn id="270" idx="0"/>
          </p:cNvCxnSpPr>
          <p:nvPr/>
        </p:nvCxnSpPr>
        <p:spPr>
          <a:xfrm flipH="1">
            <a:off x="7967400" y="2347813"/>
            <a:ext cx="429300" cy="292500"/>
          </a:xfrm>
          <a:prstGeom prst="straightConnector1">
            <a:avLst/>
          </a:prstGeom>
          <a:noFill/>
          <a:ln w="38100" cap="flat" cmpd="sng">
            <a:solidFill>
              <a:srgbClr val="CC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73" name="Google Shape;273;p55"/>
          <p:cNvSpPr/>
          <p:nvPr/>
        </p:nvSpPr>
        <p:spPr>
          <a:xfrm>
            <a:off x="178150" y="2861525"/>
            <a:ext cx="1069500" cy="186900"/>
          </a:xfrm>
          <a:prstGeom prst="rect">
            <a:avLst/>
          </a:prstGeom>
          <a:noFill/>
          <a:ln w="1905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55"/>
          <p:cNvSpPr txBox="1"/>
          <p:nvPr/>
        </p:nvSpPr>
        <p:spPr>
          <a:xfrm>
            <a:off x="648450" y="1941375"/>
            <a:ext cx="8886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CC0000"/>
                </a:solidFill>
              </a:rPr>
              <a:t>Date</a:t>
            </a:r>
            <a:endParaRPr sz="1800" b="1" dirty="0">
              <a:solidFill>
                <a:srgbClr val="CC0000"/>
              </a:solidFill>
            </a:endParaRPr>
          </a:p>
        </p:txBody>
      </p:sp>
      <p:cxnSp>
        <p:nvCxnSpPr>
          <p:cNvPr id="275" name="Google Shape;275;p55"/>
          <p:cNvCxnSpPr>
            <a:stCxn id="274" idx="2"/>
            <a:endCxn id="273" idx="0"/>
          </p:cNvCxnSpPr>
          <p:nvPr/>
        </p:nvCxnSpPr>
        <p:spPr>
          <a:xfrm flipH="1">
            <a:off x="712950" y="2403075"/>
            <a:ext cx="379800" cy="458400"/>
          </a:xfrm>
          <a:prstGeom prst="straightConnector1">
            <a:avLst/>
          </a:prstGeom>
          <a:noFill/>
          <a:ln w="38100" cap="flat" cmpd="sng">
            <a:solidFill>
              <a:srgbClr val="CC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" name="Google Shape;204;p51">
            <a:extLst>
              <a:ext uri="{FF2B5EF4-FFF2-40B4-BE49-F238E27FC236}">
                <a16:creationId xmlns:a16="http://schemas.microsoft.com/office/drawing/2014/main" id="{5B360AE0-1BDA-B67E-E5A6-763ED6C1DC45}"/>
              </a:ext>
            </a:extLst>
          </p:cNvPr>
          <p:cNvSpPr txBox="1"/>
          <p:nvPr/>
        </p:nvSpPr>
        <p:spPr>
          <a:xfrm>
            <a:off x="832402" y="232849"/>
            <a:ext cx="5486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/>
              <a:t>Introduction</a:t>
            </a:r>
            <a:endParaRPr sz="1800" b="1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56"/>
          <p:cNvSpPr/>
          <p:nvPr/>
        </p:nvSpPr>
        <p:spPr>
          <a:xfrm>
            <a:off x="294070" y="182302"/>
            <a:ext cx="313601" cy="357223"/>
          </a:xfrm>
          <a:custGeom>
            <a:avLst/>
            <a:gdLst/>
            <a:ahLst/>
            <a:cxnLst/>
            <a:rect l="l" t="t" r="r" b="b"/>
            <a:pathLst>
              <a:path w="844" h="960" extrusionOk="0">
                <a:moveTo>
                  <a:pt x="92" y="223"/>
                </a:moveTo>
                <a:cubicBezTo>
                  <a:pt x="0" y="342"/>
                  <a:pt x="21" y="492"/>
                  <a:pt x="28" y="537"/>
                </a:cubicBezTo>
                <a:cubicBezTo>
                  <a:pt x="35" y="585"/>
                  <a:pt x="76" y="819"/>
                  <a:pt x="268" y="892"/>
                </a:cubicBezTo>
                <a:cubicBezTo>
                  <a:pt x="449" y="960"/>
                  <a:pt x="665" y="847"/>
                  <a:pt x="759" y="679"/>
                </a:cubicBezTo>
                <a:cubicBezTo>
                  <a:pt x="844" y="525"/>
                  <a:pt x="841" y="301"/>
                  <a:pt x="697" y="167"/>
                </a:cubicBezTo>
                <a:cubicBezTo>
                  <a:pt x="519" y="0"/>
                  <a:pt x="218" y="58"/>
                  <a:pt x="92" y="223"/>
                </a:cubicBezTo>
                <a:close/>
              </a:path>
            </a:pathLst>
          </a:custGeom>
          <a:solidFill>
            <a:srgbClr val="FCD546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p56"/>
          <p:cNvSpPr/>
          <p:nvPr/>
        </p:nvSpPr>
        <p:spPr>
          <a:xfrm>
            <a:off x="450870" y="331181"/>
            <a:ext cx="313601" cy="357223"/>
          </a:xfrm>
          <a:custGeom>
            <a:avLst/>
            <a:gdLst/>
            <a:ahLst/>
            <a:cxnLst/>
            <a:rect l="l" t="t" r="r" b="b"/>
            <a:pathLst>
              <a:path w="844" h="960" extrusionOk="0">
                <a:moveTo>
                  <a:pt x="92" y="223"/>
                </a:moveTo>
                <a:cubicBezTo>
                  <a:pt x="0" y="342"/>
                  <a:pt x="21" y="492"/>
                  <a:pt x="28" y="537"/>
                </a:cubicBezTo>
                <a:cubicBezTo>
                  <a:pt x="35" y="585"/>
                  <a:pt x="76" y="819"/>
                  <a:pt x="268" y="892"/>
                </a:cubicBezTo>
                <a:cubicBezTo>
                  <a:pt x="449" y="960"/>
                  <a:pt x="665" y="847"/>
                  <a:pt x="759" y="679"/>
                </a:cubicBezTo>
                <a:cubicBezTo>
                  <a:pt x="844" y="525"/>
                  <a:pt x="841" y="301"/>
                  <a:pt x="697" y="167"/>
                </a:cubicBezTo>
                <a:cubicBezTo>
                  <a:pt x="519" y="0"/>
                  <a:pt x="218" y="58"/>
                  <a:pt x="92" y="223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56"/>
          <p:cNvSpPr txBox="1"/>
          <p:nvPr/>
        </p:nvSpPr>
        <p:spPr>
          <a:xfrm>
            <a:off x="1422614" y="1786935"/>
            <a:ext cx="6298772" cy="1569630"/>
          </a:xfrm>
          <a:prstGeom prst="rect">
            <a:avLst/>
          </a:prstGeom>
          <a:solidFill>
            <a:srgbClr val="FFD743">
              <a:alpha val="96470"/>
            </a:srgbClr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chemeClr val="dk1"/>
                </a:solidFill>
              </a:rPr>
              <a:t>GOAL:</a:t>
            </a:r>
            <a:endParaRPr sz="3000" dirty="0">
              <a:solidFill>
                <a:schemeClr val="dk1"/>
              </a:solidFill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chemeClr val="dk1"/>
                </a:solidFill>
              </a:rPr>
              <a:t>Construct a database system for the website of Sephora’s online store. </a:t>
            </a:r>
            <a:endParaRPr sz="3000" dirty="0">
              <a:solidFill>
                <a:schemeClr val="dk1"/>
              </a:solidFill>
            </a:endParaRPr>
          </a:p>
        </p:txBody>
      </p:sp>
      <p:sp>
        <p:nvSpPr>
          <p:cNvPr id="2" name="Google Shape;204;p51">
            <a:extLst>
              <a:ext uri="{FF2B5EF4-FFF2-40B4-BE49-F238E27FC236}">
                <a16:creationId xmlns:a16="http://schemas.microsoft.com/office/drawing/2014/main" id="{A890F350-16FA-ADBA-9455-9C3B6488A820}"/>
              </a:ext>
            </a:extLst>
          </p:cNvPr>
          <p:cNvSpPr txBox="1"/>
          <p:nvPr/>
        </p:nvSpPr>
        <p:spPr>
          <a:xfrm>
            <a:off x="832402" y="232849"/>
            <a:ext cx="5486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/>
              <a:t>Introduction</a:t>
            </a:r>
            <a:endParaRPr sz="1800" b="1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0"/>
          <p:cNvSpPr txBox="1"/>
          <p:nvPr/>
        </p:nvSpPr>
        <p:spPr>
          <a:xfrm>
            <a:off x="2254299" y="2442854"/>
            <a:ext cx="4635401" cy="715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lvl="0" algn="ctr"/>
            <a:r>
              <a:rPr lang="en-US" sz="4200" b="1" dirty="0">
                <a:solidFill>
                  <a:schemeClr val="dk1"/>
                </a:solidFill>
              </a:rPr>
              <a:t>Database Design</a:t>
            </a:r>
          </a:p>
        </p:txBody>
      </p:sp>
      <p:sp>
        <p:nvSpPr>
          <p:cNvPr id="195" name="Google Shape;195;p50"/>
          <p:cNvSpPr txBox="1"/>
          <p:nvPr/>
        </p:nvSpPr>
        <p:spPr>
          <a:xfrm>
            <a:off x="3200400" y="1542554"/>
            <a:ext cx="2743200" cy="9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Part </a:t>
            </a:r>
            <a:r>
              <a:rPr lang="en-US" altLang="zh-CN" sz="5400" b="1" dirty="0">
                <a:solidFill>
                  <a:srgbClr val="FCD546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sz="1100" dirty="0"/>
          </a:p>
        </p:txBody>
      </p:sp>
    </p:spTree>
    <p:extLst>
      <p:ext uri="{BB962C8B-B14F-4D97-AF65-F5344CB8AC3E}">
        <p14:creationId xmlns:p14="http://schemas.microsoft.com/office/powerpoint/2010/main" val="3401709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 thruBlk="1"/>
      </p:transition>
    </mc:Choice>
    <mc:Fallback xmlns="">
      <p:transition spd="slow">
        <p:fade thruBlk="1"/>
      </p:transition>
    </mc:Fallback>
  </mc:AlternateContent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第一PPT，www.1ppt.com">
  <a:themeElements>
    <a:clrScheme name="自定义 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79646"/>
      </a:hlink>
      <a:folHlink>
        <a:srgbClr val="F796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59</TotalTime>
  <Words>818</Words>
  <Application>Microsoft Office PowerPoint</Application>
  <PresentationFormat>全屏显示(16:9)</PresentationFormat>
  <Paragraphs>165</Paragraphs>
  <Slides>28</Slides>
  <Notes>28</Notes>
  <HiddenSlides>0</HiddenSlides>
  <MMClips>1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28</vt:i4>
      </vt:variant>
    </vt:vector>
  </HeadingPairs>
  <TitlesOfParts>
    <vt:vector size="33" baseType="lpstr">
      <vt:lpstr>Microsoft Yahei</vt:lpstr>
      <vt:lpstr>Arial</vt:lpstr>
      <vt:lpstr>Simple Light</vt:lpstr>
      <vt:lpstr>第一PPT，www.1ppt.com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Mark</dc:creator>
  <cp:lastModifiedBy>Kexuan Ma (SME-FinTech, 120090651)</cp:lastModifiedBy>
  <cp:revision>40</cp:revision>
  <dcterms:modified xsi:type="dcterms:W3CDTF">2023-04-23T16:44:54Z</dcterms:modified>
</cp:coreProperties>
</file>